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68" r:id="rId5"/>
    <p:sldId id="310" r:id="rId6"/>
    <p:sldId id="339"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40" r:id="rId27"/>
    <p:sldId id="330" r:id="rId28"/>
    <p:sldId id="341" r:id="rId29"/>
    <p:sldId id="342" r:id="rId30"/>
    <p:sldId id="333" r:id="rId31"/>
    <p:sldId id="34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26-Oct-23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22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26-Oct-23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2010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26-Oct-23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040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26-Oct-23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52231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26-Oct-23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1677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26-Oct-23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4226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26-Oct-23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072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26-Oct-23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41185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26-Oct-23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84398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26-Oct-23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070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constructiontuts.com/quantity-surveyor-roles-in-construction-stages/#:~:text=5.-,Construction%20Stage,as%20per%20the%20agreement%20prerequisites." TargetMode="External"/><Relationship Id="rId7" Type="http://schemas.openxmlformats.org/officeDocument/2006/relationships/hyperlink" Target="https://www.linkedin.com/pulse/benefits-using-quantity-surveyor-rautenbach-enssle-quantity-surveyo" TargetMode="External"/><Relationship Id="rId2" Type="http://schemas.openxmlformats.org/officeDocument/2006/relationships/hyperlink" Target="https://www.architecture.com/knowledge-and-resources/resources-landing-page/post-occupancy-evaluation-an-essential-tool-to-improve-the-built-environment#:~:text=POE%20is%20the%20process%20of,energy%20use%20and%20user%20satisfaction." TargetMode="External"/><Relationship Id="rId1" Type="http://schemas.openxmlformats.org/officeDocument/2006/relationships/slideLayout" Target="../slideLayouts/slideLayout2.xml"/><Relationship Id="rId6" Type="http://schemas.openxmlformats.org/officeDocument/2006/relationships/hyperlink" Target="https://www.willmottdixon.co.uk/careers/working-for-us/the-role-of-a-quantity-surveyor" TargetMode="External"/><Relationship Id="rId5" Type="http://schemas.openxmlformats.org/officeDocument/2006/relationships/hyperlink" Target="https://www.jiqs.com/" TargetMode="External"/><Relationship Id="rId4" Type="http://schemas.openxmlformats.org/officeDocument/2006/relationships/hyperlink" Target="https://engineerjawad.com/blog/quantity-surveying/quantity-surveying-in-civil-engineer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F0502020204030204"/>
              <a:ea typeface="+mn-ea"/>
              <a:cs typeface="+mn-cs"/>
            </a:endParaRPr>
          </a:p>
        </p:txBody>
      </p:sp>
      <p:sp>
        <p:nvSpPr>
          <p:cNvPr id="2" name="Title 1">
            <a:extLst>
              <a:ext uri="{FF2B5EF4-FFF2-40B4-BE49-F238E27FC236}">
                <a16:creationId xmlns:a16="http://schemas.microsoft.com/office/drawing/2014/main" id="{4010AF38-26DF-48B3-952C-4A9091D6863C}"/>
              </a:ext>
            </a:extLst>
          </p:cNvPr>
          <p:cNvSpPr>
            <a:spLocks noGrp="1"/>
          </p:cNvSpPr>
          <p:nvPr>
            <p:ph type="ctrTitle"/>
          </p:nvPr>
        </p:nvSpPr>
        <p:spPr>
          <a:xfrm>
            <a:off x="744178" y="651356"/>
            <a:ext cx="10942605" cy="2965830"/>
          </a:xfrm>
        </p:spPr>
        <p:txBody>
          <a:bodyPr>
            <a:normAutofit fontScale="90000"/>
          </a:bodyPr>
          <a:lstStyle/>
          <a:p>
            <a:pPr algn="ctr"/>
            <a:r>
              <a:rPr lang="en-US" b="1" i="1" dirty="0">
                <a:solidFill>
                  <a:srgbClr val="242424"/>
                </a:solidFill>
                <a:effectLst/>
                <a:latin typeface="Times New Roman" panose="02020603050405020304" pitchFamily="18" charset="0"/>
              </a:rPr>
              <a:t>The Role of </a:t>
            </a:r>
            <a:br>
              <a:rPr lang="en-US" b="1" i="1" dirty="0">
                <a:solidFill>
                  <a:srgbClr val="242424"/>
                </a:solidFill>
                <a:effectLst/>
                <a:latin typeface="Times New Roman" panose="02020603050405020304" pitchFamily="18" charset="0"/>
              </a:rPr>
            </a:br>
            <a:r>
              <a:rPr lang="en-US" b="1" i="1" dirty="0">
                <a:solidFill>
                  <a:srgbClr val="242424"/>
                </a:solidFill>
                <a:effectLst/>
                <a:latin typeface="Times New Roman" panose="02020603050405020304" pitchFamily="18" charset="0"/>
              </a:rPr>
              <a:t>Quantity Surveyors </a:t>
            </a:r>
            <a:br>
              <a:rPr lang="en-US" b="1" i="1" dirty="0">
                <a:solidFill>
                  <a:srgbClr val="242424"/>
                </a:solidFill>
                <a:effectLst/>
                <a:latin typeface="Times New Roman" panose="02020603050405020304" pitchFamily="18" charset="0"/>
              </a:rPr>
            </a:br>
            <a:r>
              <a:rPr lang="en-US" b="1" i="1" dirty="0">
                <a:solidFill>
                  <a:srgbClr val="242424"/>
                </a:solidFill>
                <a:effectLst/>
                <a:latin typeface="Times New Roman" panose="02020603050405020304" pitchFamily="18" charset="0"/>
              </a:rPr>
              <a:t>in Real Estate Development</a:t>
            </a:r>
            <a:endParaRPr lang="en-US" sz="8000" dirty="0"/>
          </a:p>
        </p:txBody>
      </p:sp>
      <p:sp>
        <p:nvSpPr>
          <p:cNvPr id="3" name="Subtitle 2">
            <a:extLst>
              <a:ext uri="{FF2B5EF4-FFF2-40B4-BE49-F238E27FC236}">
                <a16:creationId xmlns:a16="http://schemas.microsoft.com/office/drawing/2014/main" id="{37FC2D8F-56D2-4ADF-B439-0E09E7C37894}"/>
              </a:ext>
            </a:extLst>
          </p:cNvPr>
          <p:cNvSpPr>
            <a:spLocks noGrp="1"/>
          </p:cNvSpPr>
          <p:nvPr>
            <p:ph type="subTitle" idx="1"/>
          </p:nvPr>
        </p:nvSpPr>
        <p:spPr>
          <a:xfrm>
            <a:off x="632899" y="4672739"/>
            <a:ext cx="6269347" cy="1021498"/>
          </a:xfrm>
        </p:spPr>
        <p:txBody>
          <a:bodyPr>
            <a:normAutofit/>
          </a:bodyPr>
          <a:lstStyle/>
          <a:p>
            <a:r>
              <a:rPr lang="en-US" b="0" i="0" dirty="0">
                <a:solidFill>
                  <a:srgbClr val="000000"/>
                </a:solidFill>
                <a:effectLst/>
                <a:latin typeface="Times New Roman" panose="02020603050405020304" pitchFamily="18" charset="0"/>
              </a:rPr>
              <a:t>Ryon R. Edwards - Presenter</a:t>
            </a:r>
            <a:endParaRPr lang="en-US" sz="2400" dirty="0">
              <a:solidFill>
                <a:schemeClr val="tx1">
                  <a:lumMod val="85000"/>
                  <a:lumOff val="15000"/>
                </a:schemeClr>
              </a:solidFill>
            </a:endParaRPr>
          </a:p>
        </p:txBody>
      </p:sp>
      <p:cxnSp>
        <p:nvCxnSpPr>
          <p:cNvPr id="29" name="Straight Connector 28">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4179"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747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24DFA-C038-0824-287C-DC1680B09503}"/>
              </a:ext>
            </a:extLst>
          </p:cNvPr>
          <p:cNvSpPr>
            <a:spLocks noGrp="1"/>
          </p:cNvSpPr>
          <p:nvPr>
            <p:ph type="title"/>
          </p:nvPr>
        </p:nvSpPr>
        <p:spPr>
          <a:xfrm>
            <a:off x="1097280" y="286603"/>
            <a:ext cx="10058400" cy="1986080"/>
          </a:xfrm>
        </p:spPr>
        <p:txBody>
          <a:bodyPr>
            <a:normAutofit/>
          </a:bodyPr>
          <a:lstStyle/>
          <a:p>
            <a:r>
              <a:rPr lang="en-US" dirty="0">
                <a:solidFill>
                  <a:srgbClr val="000000"/>
                </a:solidFill>
                <a:latin typeface="Times New Roman" panose="02020603050405020304" pitchFamily="18" charset="0"/>
              </a:rPr>
              <a:t>Who is a Quantity Surveyor? </a:t>
            </a:r>
            <a:br>
              <a:rPr lang="en-US" dirty="0">
                <a:solidFill>
                  <a:srgbClr val="000000"/>
                </a:solidFill>
                <a:latin typeface="Times New Roman" panose="02020603050405020304" pitchFamily="18" charset="0"/>
              </a:rPr>
            </a:br>
            <a:br>
              <a:rPr lang="en-US" sz="2200" dirty="0">
                <a:solidFill>
                  <a:srgbClr val="000000"/>
                </a:solidFill>
                <a:latin typeface="Times New Roman" panose="02020603050405020304" pitchFamily="18" charset="0"/>
              </a:rPr>
            </a:br>
            <a:r>
              <a:rPr lang="en-US" sz="2200" kern="100" dirty="0">
                <a:effectLst/>
                <a:latin typeface="Times New Roman" panose="02020603050405020304" pitchFamily="18" charset="0"/>
                <a:ea typeface="Calibri" panose="020F0502020204030204" pitchFamily="34" charset="0"/>
                <a:cs typeface="Times New Roman" panose="02020603050405020304" pitchFamily="18" charset="0"/>
              </a:rPr>
              <a:t>A quantity surveyor will typically need to:</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rgbClr val="000000"/>
              </a:solidFill>
              <a:latin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0E7A856D-CC6B-F999-BD34-037DA7B75E49}"/>
              </a:ext>
            </a:extLst>
          </p:cNvPr>
          <p:cNvGraphicFramePr>
            <a:graphicFrameLocks noGrp="1"/>
          </p:cNvGraphicFramePr>
          <p:nvPr>
            <p:ph idx="1"/>
            <p:extLst>
              <p:ext uri="{D42A27DB-BD31-4B8C-83A1-F6EECF244321}">
                <p14:modId xmlns:p14="http://schemas.microsoft.com/office/powerpoint/2010/main" val="1010540200"/>
              </p:ext>
            </p:extLst>
          </p:nvPr>
        </p:nvGraphicFramePr>
        <p:xfrm>
          <a:off x="674704" y="1694256"/>
          <a:ext cx="10591059" cy="4664894"/>
        </p:xfrm>
        <a:graphic>
          <a:graphicData uri="http://schemas.openxmlformats.org/drawingml/2006/table">
            <a:tbl>
              <a:tblPr firstRow="1" bandRow="1">
                <a:tableStyleId>{5C22544A-7EE6-4342-B048-85BDC9FD1C3A}</a:tableStyleId>
              </a:tblPr>
              <a:tblGrid>
                <a:gridCol w="3530353">
                  <a:extLst>
                    <a:ext uri="{9D8B030D-6E8A-4147-A177-3AD203B41FA5}">
                      <a16:colId xmlns:a16="http://schemas.microsoft.com/office/drawing/2014/main" val="886227097"/>
                    </a:ext>
                  </a:extLst>
                </a:gridCol>
                <a:gridCol w="3530353">
                  <a:extLst>
                    <a:ext uri="{9D8B030D-6E8A-4147-A177-3AD203B41FA5}">
                      <a16:colId xmlns:a16="http://schemas.microsoft.com/office/drawing/2014/main" val="261980051"/>
                    </a:ext>
                  </a:extLst>
                </a:gridCol>
                <a:gridCol w="3530353">
                  <a:extLst>
                    <a:ext uri="{9D8B030D-6E8A-4147-A177-3AD203B41FA5}">
                      <a16:colId xmlns:a16="http://schemas.microsoft.com/office/drawing/2014/main" val="2189208200"/>
                    </a:ext>
                  </a:extLst>
                </a:gridCol>
              </a:tblGrid>
              <a:tr h="833443">
                <a:tc>
                  <a:txBody>
                    <a:bodyPr/>
                    <a:lstStyle/>
                    <a:p>
                      <a:r>
                        <a:rPr lang="en-US" dirty="0"/>
                        <a:t>Work alongside clients to establish their requirements</a:t>
                      </a:r>
                    </a:p>
                    <a:p>
                      <a:endParaRPr lang="en-US" dirty="0"/>
                    </a:p>
                  </a:txBody>
                  <a:tcPr/>
                </a:tc>
                <a:tc>
                  <a:txBody>
                    <a:bodyPr/>
                    <a:lstStyle/>
                    <a:p>
                      <a:r>
                        <a:rPr lang="en-US" dirty="0"/>
                        <a:t>Undertake feasibility studies to ensure a proposal will work</a:t>
                      </a:r>
                    </a:p>
                    <a:p>
                      <a:endParaRPr lang="en-US" dirty="0"/>
                    </a:p>
                  </a:txBody>
                  <a:tcPr/>
                </a:tc>
                <a:tc>
                  <a:txBody>
                    <a:bodyPr/>
                    <a:lstStyle/>
                    <a:p>
                      <a:r>
                        <a:rPr lang="en-US" dirty="0"/>
                        <a:t>Estimate material quantities, costs, </a:t>
                      </a:r>
                      <a:r>
                        <a:rPr lang="en-US" dirty="0" err="1"/>
                        <a:t>labour</a:t>
                      </a:r>
                      <a:r>
                        <a:rPr lang="en-US" dirty="0"/>
                        <a:t> and time</a:t>
                      </a:r>
                    </a:p>
                    <a:p>
                      <a:endParaRPr lang="en-US" dirty="0"/>
                    </a:p>
                  </a:txBody>
                  <a:tcPr/>
                </a:tc>
                <a:extLst>
                  <a:ext uri="{0D108BD9-81ED-4DB2-BD59-A6C34878D82A}">
                    <a16:rowId xmlns:a16="http://schemas.microsoft.com/office/drawing/2014/main" val="1004090256"/>
                  </a:ext>
                </a:extLst>
              </a:tr>
              <a:tr h="1333509">
                <a:tc>
                  <a:txBody>
                    <a:bodyPr/>
                    <a:lstStyle/>
                    <a:p>
                      <a:r>
                        <a:rPr lang="en-US" dirty="0"/>
                        <a:t>Prepare tender and contract documents – this can include bills of quantities with the client and architect/engineer</a:t>
                      </a:r>
                    </a:p>
                  </a:txBody>
                  <a:tcPr/>
                </a:tc>
                <a:tc>
                  <a:txBody>
                    <a:bodyPr/>
                    <a:lstStyle/>
                    <a:p>
                      <a:r>
                        <a:rPr lang="en-US" dirty="0"/>
                        <a:t>Perform risk and value management, and cost control, during a project</a:t>
                      </a:r>
                    </a:p>
                  </a:txBody>
                  <a:tcPr/>
                </a:tc>
                <a:tc>
                  <a:txBody>
                    <a:bodyPr/>
                    <a:lstStyle/>
                    <a:p>
                      <a:r>
                        <a:rPr lang="en-US" dirty="0"/>
                        <a:t>Undertake cost analysis for repair and maintenance work</a:t>
                      </a:r>
                    </a:p>
                  </a:txBody>
                  <a:tcPr/>
                </a:tc>
                <a:extLst>
                  <a:ext uri="{0D108BD9-81ED-4DB2-BD59-A6C34878D82A}">
                    <a16:rowId xmlns:a16="http://schemas.microsoft.com/office/drawing/2014/main" val="773798065"/>
                  </a:ext>
                </a:extLst>
              </a:tr>
              <a:tr h="1083476">
                <a:tc>
                  <a:txBody>
                    <a:bodyPr/>
                    <a:lstStyle/>
                    <a:p>
                      <a:r>
                        <a:rPr lang="en-US" dirty="0"/>
                        <a:t>Negotiate contracts and work schedules</a:t>
                      </a:r>
                    </a:p>
                  </a:txBody>
                  <a:tcPr/>
                </a:tc>
                <a:tc>
                  <a:txBody>
                    <a:bodyPr/>
                    <a:lstStyle/>
                    <a:p>
                      <a:r>
                        <a:rPr lang="en-US" dirty="0"/>
                        <a:t>Assign work to subcontractors – overseeing their work at all stages</a:t>
                      </a:r>
                    </a:p>
                    <a:p>
                      <a:endParaRPr lang="en-US" dirty="0"/>
                    </a:p>
                  </a:txBody>
                  <a:tcPr/>
                </a:tc>
                <a:tc>
                  <a:txBody>
                    <a:bodyPr/>
                    <a:lstStyle/>
                    <a:p>
                      <a:r>
                        <a:rPr lang="en-US" dirty="0"/>
                        <a:t>Value completed work and arranging payments</a:t>
                      </a:r>
                    </a:p>
                  </a:txBody>
                  <a:tcPr/>
                </a:tc>
                <a:extLst>
                  <a:ext uri="{0D108BD9-81ED-4DB2-BD59-A6C34878D82A}">
                    <a16:rowId xmlns:a16="http://schemas.microsoft.com/office/drawing/2014/main" val="152574074"/>
                  </a:ext>
                </a:extLst>
              </a:tr>
              <a:tr h="1333509">
                <a:tc>
                  <a:txBody>
                    <a:bodyPr/>
                    <a:lstStyle/>
                    <a:p>
                      <a:r>
                        <a:rPr lang="en-US" dirty="0"/>
                        <a:t>Ensure projects meet legal and quality standards</a:t>
                      </a:r>
                    </a:p>
                  </a:txBody>
                  <a:tcPr/>
                </a:tc>
                <a:tc>
                  <a:txBody>
                    <a:bodyPr/>
                    <a:lstStyle/>
                    <a:p>
                      <a:r>
                        <a:rPr lang="en-US" dirty="0"/>
                        <a:t>Make sure clients get value for money on the project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Continually analyze outcomes and write budget reports, and advise on contractual claims and disputes</a:t>
                      </a:r>
                    </a:p>
                  </a:txBody>
                  <a:tcPr/>
                </a:tc>
                <a:extLst>
                  <a:ext uri="{0D108BD9-81ED-4DB2-BD59-A6C34878D82A}">
                    <a16:rowId xmlns:a16="http://schemas.microsoft.com/office/drawing/2014/main" val="3096022030"/>
                  </a:ext>
                </a:extLst>
              </a:tr>
            </a:tbl>
          </a:graphicData>
        </a:graphic>
      </p:graphicFrame>
    </p:spTree>
    <p:extLst>
      <p:ext uri="{BB962C8B-B14F-4D97-AF65-F5344CB8AC3E}">
        <p14:creationId xmlns:p14="http://schemas.microsoft.com/office/powerpoint/2010/main" val="1499247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FEB6-4913-0875-4E26-4630AE3560A1}"/>
              </a:ext>
            </a:extLst>
          </p:cNvPr>
          <p:cNvSpPr>
            <a:spLocks noGrp="1"/>
          </p:cNvSpPr>
          <p:nvPr>
            <p:ph type="title"/>
          </p:nvPr>
        </p:nvSpPr>
        <p:spPr/>
        <p:txBody>
          <a:bodyPr/>
          <a:lstStyle/>
          <a:p>
            <a:r>
              <a:rPr lang="en-US" dirty="0"/>
              <a:t>When Should a Quantity Surveyor be Engaged on a project?</a:t>
            </a:r>
          </a:p>
        </p:txBody>
      </p:sp>
      <p:sp>
        <p:nvSpPr>
          <p:cNvPr id="3" name="Content Placeholder 2">
            <a:extLst>
              <a:ext uri="{FF2B5EF4-FFF2-40B4-BE49-F238E27FC236}">
                <a16:creationId xmlns:a16="http://schemas.microsoft.com/office/drawing/2014/main" id="{D7F0CE15-D0A5-571C-2CA8-8D22ACFE2FB4}"/>
              </a:ext>
            </a:extLst>
          </p:cNvPr>
          <p:cNvSpPr>
            <a:spLocks noGrp="1"/>
          </p:cNvSpPr>
          <p:nvPr>
            <p:ph idx="1"/>
          </p:nvPr>
        </p:nvSpPr>
        <p:spPr/>
        <p:txBody>
          <a:bodyPr/>
          <a:lstStyle/>
          <a:p>
            <a:r>
              <a:rPr lang="en-US" dirty="0"/>
              <a:t>A Quantity Surveyor should be the “first on, last off” when the professional team is being developed. Ideally, the Quantity Surveyor should engage around the same time that an architect and/or Engineer is engaged. This will ensure the project cost and that the project can be afforded before the submission of building plans. It doesn't necessarily mean any commitment at that stage but it is better to ask for advice earlier rather than find it is too late. Often people start off their project without quantity surveying advice and it can make the project significantly harder. Too often a Quantity Surveyor is only brought in when there is a crisis. If a Quantity Surveyor is engaged early, then the crisis may be avoided altogether. When a Quantity Surveyor is engaged on a project, the client will be getting a professional, and expert cost controller who understands the ins and outs of the construction industry, the market, and potential cost pit-falls to avoid. </a:t>
            </a:r>
          </a:p>
        </p:txBody>
      </p:sp>
    </p:spTree>
    <p:extLst>
      <p:ext uri="{BB962C8B-B14F-4D97-AF65-F5344CB8AC3E}">
        <p14:creationId xmlns:p14="http://schemas.microsoft.com/office/powerpoint/2010/main" val="4130318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8A86B-24D0-B1DA-490D-6C6A5DFA62D0}"/>
              </a:ext>
            </a:extLst>
          </p:cNvPr>
          <p:cNvSpPr>
            <a:spLocks noGrp="1"/>
          </p:cNvSpPr>
          <p:nvPr>
            <p:ph type="title"/>
          </p:nvPr>
        </p:nvSpPr>
        <p:spPr/>
        <p:txBody>
          <a:bodyPr/>
          <a:lstStyle/>
          <a:p>
            <a:r>
              <a:rPr lang="en-US" dirty="0">
                <a:solidFill>
                  <a:srgbClr val="000000"/>
                </a:solidFill>
                <a:latin typeface="Times New Roman" panose="02020603050405020304" pitchFamily="18" charset="0"/>
              </a:rPr>
              <a:t>Roles and Responsibilities of a Quantity Surveyor</a:t>
            </a:r>
            <a:endParaRPr lang="en-US" dirty="0"/>
          </a:p>
        </p:txBody>
      </p:sp>
      <p:sp>
        <p:nvSpPr>
          <p:cNvPr id="3" name="Content Placeholder 2">
            <a:extLst>
              <a:ext uri="{FF2B5EF4-FFF2-40B4-BE49-F238E27FC236}">
                <a16:creationId xmlns:a16="http://schemas.microsoft.com/office/drawing/2014/main" id="{81E1E09E-4C35-589E-E907-EC6C83F7ECDA}"/>
              </a:ext>
            </a:extLst>
          </p:cNvPr>
          <p:cNvSpPr>
            <a:spLocks noGrp="1"/>
          </p:cNvSpPr>
          <p:nvPr>
            <p:ph idx="1"/>
          </p:nvPr>
        </p:nvSpPr>
        <p:spPr/>
        <p:txBody>
          <a:bodyPr>
            <a:normAutofit fontScale="92500"/>
          </a:bodyPr>
          <a:lstStyle/>
          <a:p>
            <a:pPr marL="0" marR="0">
              <a:lnSpc>
                <a:spcPct val="107000"/>
              </a:lnSpc>
              <a:spcBef>
                <a:spcPts val="0"/>
              </a:spcBef>
              <a:spcAft>
                <a:spcPts val="800"/>
              </a:spcAft>
            </a:pPr>
            <a:r>
              <a:rPr lang="en-US" sz="2800" spc="-50" dirty="0">
                <a:solidFill>
                  <a:srgbClr val="000000"/>
                </a:solidFill>
                <a:latin typeface="Times New Roman" panose="02020603050405020304" pitchFamily="18" charset="0"/>
                <a:ea typeface="+mj-ea"/>
                <a:cs typeface="+mj-cs"/>
              </a:rPr>
              <a:t>At the start of any project, a Quantity Surveyor will study drawings and specifications around a new building. These will normally be provided by architects or engineers and often involve Building Information Modelling (BIM) – where data is used to produce a digital representation of an asset across its lifecycle.</a:t>
            </a:r>
          </a:p>
          <a:p>
            <a:pPr marL="0" marR="0" indent="0">
              <a:lnSpc>
                <a:spcPct val="107000"/>
              </a:lnSpc>
              <a:spcBef>
                <a:spcPts val="0"/>
              </a:spcBef>
              <a:spcAft>
                <a:spcPts val="800"/>
              </a:spcAft>
              <a:buNone/>
            </a:pPr>
            <a:r>
              <a:rPr lang="en-US" sz="2800" spc="-50" dirty="0">
                <a:solidFill>
                  <a:srgbClr val="000000"/>
                </a:solidFill>
                <a:latin typeface="Times New Roman" panose="02020603050405020304" pitchFamily="18" charset="0"/>
                <a:ea typeface="+mj-ea"/>
                <a:cs typeface="+mj-cs"/>
              </a:rPr>
              <a:t>This process enables you to calculate the quantity of materials required for the build. Additionally, this data will be used to provide early cost advice, to budget and benchmark the project, and to prepare life cycle cost plans.</a:t>
            </a:r>
          </a:p>
        </p:txBody>
      </p:sp>
    </p:spTree>
    <p:extLst>
      <p:ext uri="{BB962C8B-B14F-4D97-AF65-F5344CB8AC3E}">
        <p14:creationId xmlns:p14="http://schemas.microsoft.com/office/powerpoint/2010/main" val="2934696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3C409-34B4-2C5B-D961-C5FF4D42776D}"/>
              </a:ext>
            </a:extLst>
          </p:cNvPr>
          <p:cNvSpPr>
            <a:spLocks noGrp="1"/>
          </p:cNvSpPr>
          <p:nvPr>
            <p:ph type="title"/>
          </p:nvPr>
        </p:nvSpPr>
        <p:spPr/>
        <p:txBody>
          <a:bodyPr/>
          <a:lstStyle/>
          <a:p>
            <a:r>
              <a:rPr lang="en-US" dirty="0">
                <a:solidFill>
                  <a:srgbClr val="000000"/>
                </a:solidFill>
                <a:latin typeface="Times New Roman" panose="02020603050405020304" pitchFamily="18" charset="0"/>
              </a:rPr>
              <a:t>Roles and Responsibilities of a Quantity Surveyor</a:t>
            </a:r>
          </a:p>
        </p:txBody>
      </p:sp>
      <p:sp>
        <p:nvSpPr>
          <p:cNvPr id="3" name="Content Placeholder 2">
            <a:extLst>
              <a:ext uri="{FF2B5EF4-FFF2-40B4-BE49-F238E27FC236}">
                <a16:creationId xmlns:a16="http://schemas.microsoft.com/office/drawing/2014/main" id="{64BCE37B-FBE9-5C4B-D9BF-ACA56B89B257}"/>
              </a:ext>
            </a:extLst>
          </p:cNvPr>
          <p:cNvSpPr>
            <a:spLocks noGrp="1"/>
          </p:cNvSpPr>
          <p:nvPr>
            <p:ph idx="1"/>
          </p:nvPr>
        </p:nvSpPr>
        <p:spPr/>
        <p:txBody>
          <a:bodyPr>
            <a:normAutofit/>
          </a:bodyPr>
          <a:lstStyle/>
          <a:p>
            <a:r>
              <a:rPr lang="en-US" sz="3000" dirty="0">
                <a:latin typeface="Times New Roman" panose="02020603050405020304" pitchFamily="18" charset="0"/>
                <a:cs typeface="Times New Roman" panose="02020603050405020304" pitchFamily="18" charset="0"/>
              </a:rPr>
              <a:t>Quantity Surveyor responsibilities are to focus on helping to estimate costs (Material Labour, Plant, Associated Cost etc.), material quantities and project timelines. A key part of their role will be to liaise with a range of other teams working on the project, helping it to stay on track, within budget and time. </a:t>
            </a:r>
          </a:p>
        </p:txBody>
      </p:sp>
    </p:spTree>
    <p:extLst>
      <p:ext uri="{BB962C8B-B14F-4D97-AF65-F5344CB8AC3E}">
        <p14:creationId xmlns:p14="http://schemas.microsoft.com/office/powerpoint/2010/main" val="3305428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7B14-51F6-B977-7A75-84870787A0A6}"/>
              </a:ext>
            </a:extLst>
          </p:cNvPr>
          <p:cNvSpPr>
            <a:spLocks noGrp="1"/>
          </p:cNvSpPr>
          <p:nvPr>
            <p:ph type="title"/>
          </p:nvPr>
        </p:nvSpPr>
        <p:spPr/>
        <p:txBody>
          <a:bodyPr/>
          <a:lstStyle/>
          <a:p>
            <a:r>
              <a:rPr lang="en-US" dirty="0">
                <a:solidFill>
                  <a:srgbClr val="000000"/>
                </a:solidFill>
                <a:latin typeface="Times New Roman" panose="02020603050405020304" pitchFamily="18" charset="0"/>
              </a:rPr>
              <a:t>Quantity Surveyor’s role can be broken down into the following area:</a:t>
            </a:r>
            <a:endParaRPr lang="en-US" dirty="0"/>
          </a:p>
        </p:txBody>
      </p:sp>
      <p:sp>
        <p:nvSpPr>
          <p:cNvPr id="3" name="Content Placeholder 2">
            <a:extLst>
              <a:ext uri="{FF2B5EF4-FFF2-40B4-BE49-F238E27FC236}">
                <a16:creationId xmlns:a16="http://schemas.microsoft.com/office/drawing/2014/main" id="{0E55B138-A124-5136-FEA0-F746A0016FB8}"/>
              </a:ext>
            </a:extLst>
          </p:cNvPr>
          <p:cNvSpPr>
            <a:spLocks noGrp="1"/>
          </p:cNvSpPr>
          <p:nvPr>
            <p:ph idx="1"/>
          </p:nvPr>
        </p:nvSpPr>
        <p:spPr/>
        <p:txBody>
          <a:bodyPr>
            <a:normAutofit/>
          </a:bodyPr>
          <a:lstStyle/>
          <a:p>
            <a:r>
              <a:rPr lang="en-US" sz="3500" dirty="0">
                <a:solidFill>
                  <a:schemeClr val="tx1"/>
                </a:solidFill>
                <a:latin typeface="Times New Roman" panose="02020603050405020304" pitchFamily="18" charset="0"/>
                <a:cs typeface="Times New Roman" panose="02020603050405020304" pitchFamily="18" charset="0"/>
              </a:rPr>
              <a:t>- PRE-CONSTRUCTION STAGE</a:t>
            </a:r>
          </a:p>
          <a:p>
            <a:r>
              <a:rPr lang="en-US" sz="3500" dirty="0">
                <a:solidFill>
                  <a:schemeClr val="tx1"/>
                </a:solidFill>
                <a:latin typeface="Times New Roman" panose="02020603050405020304" pitchFamily="18" charset="0"/>
                <a:cs typeface="Times New Roman" panose="02020603050405020304" pitchFamily="18" charset="0"/>
              </a:rPr>
              <a:t>- DURING CONSTRUCTION STAGE</a:t>
            </a:r>
          </a:p>
          <a:p>
            <a:r>
              <a:rPr lang="en-US" sz="3500" dirty="0">
                <a:solidFill>
                  <a:schemeClr val="tx1"/>
                </a:solidFill>
                <a:latin typeface="Times New Roman" panose="02020603050405020304" pitchFamily="18" charset="0"/>
                <a:cs typeface="Times New Roman" panose="02020603050405020304" pitchFamily="18" charset="0"/>
              </a:rPr>
              <a:t>- POST CONSTRUCTION STAGE</a:t>
            </a:r>
          </a:p>
        </p:txBody>
      </p:sp>
    </p:spTree>
    <p:extLst>
      <p:ext uri="{BB962C8B-B14F-4D97-AF65-F5344CB8AC3E}">
        <p14:creationId xmlns:p14="http://schemas.microsoft.com/office/powerpoint/2010/main" val="501464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F883-5516-760D-B3B3-556C49C829F6}"/>
              </a:ext>
            </a:extLst>
          </p:cNvPr>
          <p:cNvSpPr>
            <a:spLocks noGrp="1"/>
          </p:cNvSpPr>
          <p:nvPr>
            <p:ph type="title"/>
          </p:nvPr>
        </p:nvSpPr>
        <p:spPr>
          <a:xfrm>
            <a:off x="1097280" y="286603"/>
            <a:ext cx="10058400" cy="1968325"/>
          </a:xfrm>
        </p:spPr>
        <p:txBody>
          <a:bodyPr>
            <a:normAutofit fontScale="90000"/>
          </a:bodyPr>
          <a:lstStyle/>
          <a:p>
            <a:r>
              <a:rPr lang="en-US" dirty="0">
                <a:solidFill>
                  <a:srgbClr val="000000"/>
                </a:solidFill>
                <a:latin typeface="Times New Roman" panose="02020603050405020304" pitchFamily="18" charset="0"/>
              </a:rPr>
              <a:t>PRE-CONSTRUCTION STAGE - </a:t>
            </a:r>
            <a:br>
              <a:rPr lang="en-US" dirty="0">
                <a:solidFill>
                  <a:srgbClr val="000000"/>
                </a:solidFill>
                <a:latin typeface="Times New Roman" panose="02020603050405020304" pitchFamily="18" charset="0"/>
              </a:rPr>
            </a:br>
            <a:r>
              <a:rPr lang="en-US" dirty="0">
                <a:solidFill>
                  <a:schemeClr val="accent1">
                    <a:lumMod val="75000"/>
                  </a:schemeClr>
                </a:solidFill>
                <a:latin typeface="Times New Roman" panose="02020603050405020304" pitchFamily="18" charset="0"/>
              </a:rPr>
              <a:t>Cost Estimation and Budgeting </a:t>
            </a:r>
            <a:br>
              <a:rPr lang="en-US" dirty="0">
                <a:solidFill>
                  <a:srgbClr val="000000"/>
                </a:solidFill>
                <a:latin typeface="Times New Roman" panose="02020603050405020304" pitchFamily="18" charset="0"/>
              </a:rPr>
            </a:br>
            <a:endParaRPr lang="en-US" dirty="0">
              <a:solidFill>
                <a:srgbClr val="000000"/>
              </a:solidFill>
              <a:latin typeface="Times New Roman" panose="02020603050405020304" pitchFamily="18" charset="0"/>
            </a:endParaRPr>
          </a:p>
        </p:txBody>
      </p:sp>
      <p:sp>
        <p:nvSpPr>
          <p:cNvPr id="3" name="Content Placeholder 2">
            <a:extLst>
              <a:ext uri="{FF2B5EF4-FFF2-40B4-BE49-F238E27FC236}">
                <a16:creationId xmlns:a16="http://schemas.microsoft.com/office/drawing/2014/main" id="{7B2EC3E9-7694-20A0-8C38-CD134A17B498}"/>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The Quantity Surveyor examines the Architect and Engineers’ plans, project specifications, </a:t>
            </a:r>
            <a:r>
              <a:rPr lang="en-US" sz="2000" dirty="0" err="1">
                <a:latin typeface="Times New Roman" panose="02020603050405020304" pitchFamily="18" charset="0"/>
                <a:cs typeface="Times New Roman" panose="02020603050405020304" pitchFamily="18" charset="0"/>
              </a:rPr>
              <a:t>analyse</a:t>
            </a:r>
            <a:r>
              <a:rPr lang="en-US" sz="2000" dirty="0">
                <a:latin typeface="Times New Roman" panose="02020603050405020304" pitchFamily="18" charset="0"/>
                <a:cs typeface="Times New Roman" panose="02020603050405020304" pitchFamily="18" charset="0"/>
              </a:rPr>
              <a:t> site conditions, distinguishes the expenses involved, and then sets a general assessed budget plan for each task in the project. This is an important responsibility that set the foundation for a successful construction project.</a:t>
            </a:r>
          </a:p>
          <a:p>
            <a:r>
              <a:rPr lang="en-US" sz="2000" dirty="0">
                <a:latin typeface="Times New Roman" panose="02020603050405020304" pitchFamily="18" charset="0"/>
                <a:cs typeface="Times New Roman" panose="02020603050405020304" pitchFamily="18" charset="0"/>
              </a:rPr>
              <a:t>Leveraging their expertise and knowledge of construction materials, </a:t>
            </a:r>
            <a:r>
              <a:rPr lang="en-US" sz="2000" dirty="0" err="1">
                <a:latin typeface="Times New Roman" panose="02020603050405020304" pitchFamily="18" charset="0"/>
                <a:cs typeface="Times New Roman" panose="02020603050405020304" pitchFamily="18" charset="0"/>
              </a:rPr>
              <a:t>labour</a:t>
            </a:r>
            <a:r>
              <a:rPr lang="en-US" sz="2000" dirty="0">
                <a:latin typeface="Times New Roman" panose="02020603050405020304" pitchFamily="18" charset="0"/>
                <a:cs typeface="Times New Roman" panose="02020603050405020304" pitchFamily="18" charset="0"/>
              </a:rPr>
              <a:t> rates, and market conditions, quantity surveyors provide detailed cost estimates. These estimates cover various elements such as materials, </a:t>
            </a:r>
            <a:r>
              <a:rPr lang="en-US" sz="2000" dirty="0" err="1">
                <a:latin typeface="Times New Roman" panose="02020603050405020304" pitchFamily="18" charset="0"/>
                <a:cs typeface="Times New Roman" panose="02020603050405020304" pitchFamily="18" charset="0"/>
              </a:rPr>
              <a:t>labour</a:t>
            </a:r>
            <a:r>
              <a:rPr lang="en-US" sz="2000" dirty="0">
                <a:latin typeface="Times New Roman" panose="02020603050405020304" pitchFamily="18" charset="0"/>
                <a:cs typeface="Times New Roman" panose="02020603050405020304" pitchFamily="18" charset="0"/>
              </a:rPr>
              <a:t>, equipment, and overhead costs. Accurate cost estimation enables stakeholders to make informed decisions about project feasibility, secure financing, and plan budgets effectively.</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998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F883-5516-760D-B3B3-556C49C829F6}"/>
              </a:ext>
            </a:extLst>
          </p:cNvPr>
          <p:cNvSpPr>
            <a:spLocks noGrp="1"/>
          </p:cNvSpPr>
          <p:nvPr>
            <p:ph type="title"/>
          </p:nvPr>
        </p:nvSpPr>
        <p:spPr>
          <a:xfrm>
            <a:off x="1097280" y="363984"/>
            <a:ext cx="10058400" cy="1526959"/>
          </a:xfrm>
        </p:spPr>
        <p:txBody>
          <a:bodyPr>
            <a:normAutofit/>
          </a:bodyPr>
          <a:lstStyle/>
          <a:p>
            <a:r>
              <a:rPr lang="en-US" dirty="0">
                <a:solidFill>
                  <a:srgbClr val="000000"/>
                </a:solidFill>
                <a:latin typeface="Times New Roman" panose="02020603050405020304" pitchFamily="18" charset="0"/>
              </a:rPr>
              <a:t>PRE-CONSTRUCTION STAGE - </a:t>
            </a:r>
            <a:br>
              <a:rPr lang="en-US" dirty="0">
                <a:solidFill>
                  <a:srgbClr val="000000"/>
                </a:solidFill>
                <a:latin typeface="Times New Roman" panose="02020603050405020304" pitchFamily="18" charset="0"/>
              </a:rPr>
            </a:br>
            <a:r>
              <a:rPr lang="en-US" dirty="0">
                <a:solidFill>
                  <a:schemeClr val="accent1">
                    <a:lumMod val="75000"/>
                  </a:schemeClr>
                </a:solidFill>
                <a:latin typeface="Times New Roman" panose="02020603050405020304" pitchFamily="18" charset="0"/>
              </a:rPr>
              <a:t>Design Phase</a:t>
            </a:r>
            <a:endParaRPr lang="en-US" dirty="0">
              <a:solidFill>
                <a:srgbClr val="000000"/>
              </a:solidFill>
              <a:latin typeface="Times New Roman" panose="02020603050405020304" pitchFamily="18" charset="0"/>
            </a:endParaRPr>
          </a:p>
        </p:txBody>
      </p:sp>
      <p:sp>
        <p:nvSpPr>
          <p:cNvPr id="3" name="Content Placeholder 2">
            <a:extLst>
              <a:ext uri="{FF2B5EF4-FFF2-40B4-BE49-F238E27FC236}">
                <a16:creationId xmlns:a16="http://schemas.microsoft.com/office/drawing/2014/main" id="{7B2EC3E9-7694-20A0-8C38-CD134A17B498}"/>
              </a:ext>
            </a:extLst>
          </p:cNvPr>
          <p:cNvSpPr>
            <a:spLocks noGrp="1"/>
          </p:cNvSpPr>
          <p:nvPr>
            <p:ph idx="1"/>
          </p:nvPr>
        </p:nvSpPr>
        <p:spPr/>
        <p:txBody>
          <a:bodyPr>
            <a:noAutofit/>
          </a:bodyPr>
          <a:lstStyle/>
          <a:p>
            <a:pPr marL="0" marR="0" indent="0">
              <a:lnSpc>
                <a:spcPct val="107000"/>
              </a:lnSpc>
              <a:spcBef>
                <a:spcPts val="0"/>
              </a:spcBef>
              <a:spcAft>
                <a:spcPts val="800"/>
              </a:spcAft>
              <a:buNone/>
            </a:pPr>
            <a:r>
              <a:rPr lang="en-US" sz="2500" dirty="0">
                <a:solidFill>
                  <a:schemeClr val="tx1"/>
                </a:solidFill>
                <a:latin typeface="Times New Roman" panose="02020603050405020304" pitchFamily="18" charset="0"/>
                <a:cs typeface="Times New Roman" panose="02020603050405020304" pitchFamily="18" charset="0"/>
              </a:rPr>
              <a:t>In the design stage, the Quantity Surveyor involves the design team and suggests practical solutions for which the project can be completed within the project’s allotted budget, which is called value engineering. A Quantity Surveyor will advise the design team on the cost for each element included in the building and how it impacts the overall development cost. This is important especially when dealing with maintenance of building and infrastructure such as sports stadiums, tunnels, bridges, universities, residential buildings hospitals and roads. </a:t>
            </a:r>
          </a:p>
        </p:txBody>
      </p:sp>
    </p:spTree>
    <p:extLst>
      <p:ext uri="{BB962C8B-B14F-4D97-AF65-F5344CB8AC3E}">
        <p14:creationId xmlns:p14="http://schemas.microsoft.com/office/powerpoint/2010/main" val="2249278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F883-5516-760D-B3B3-556C49C829F6}"/>
              </a:ext>
            </a:extLst>
          </p:cNvPr>
          <p:cNvSpPr>
            <a:spLocks noGrp="1"/>
          </p:cNvSpPr>
          <p:nvPr>
            <p:ph type="title"/>
          </p:nvPr>
        </p:nvSpPr>
        <p:spPr/>
        <p:txBody>
          <a:bodyPr>
            <a:normAutofit/>
          </a:bodyPr>
          <a:lstStyle/>
          <a:p>
            <a:r>
              <a:rPr lang="en-US" dirty="0">
                <a:solidFill>
                  <a:srgbClr val="000000"/>
                </a:solidFill>
                <a:latin typeface="Times New Roman" panose="02020603050405020304" pitchFamily="18" charset="0"/>
              </a:rPr>
              <a:t>PRE-CONSTRUCTION STAGE - </a:t>
            </a:r>
            <a:br>
              <a:rPr lang="en-US" dirty="0">
                <a:solidFill>
                  <a:srgbClr val="000000"/>
                </a:solidFill>
                <a:latin typeface="Times New Roman" panose="02020603050405020304" pitchFamily="18" charset="0"/>
              </a:rPr>
            </a:br>
            <a:r>
              <a:rPr lang="en-US" dirty="0">
                <a:solidFill>
                  <a:schemeClr val="accent1">
                    <a:lumMod val="75000"/>
                  </a:schemeClr>
                </a:solidFill>
                <a:latin typeface="Times New Roman" panose="02020603050405020304" pitchFamily="18" charset="0"/>
              </a:rPr>
              <a:t>Tendering Stage</a:t>
            </a:r>
            <a:endParaRPr lang="en-US" dirty="0">
              <a:solidFill>
                <a:srgbClr val="000000"/>
              </a:solidFill>
              <a:latin typeface="Times New Roman" panose="02020603050405020304" pitchFamily="18" charset="0"/>
            </a:endParaRPr>
          </a:p>
        </p:txBody>
      </p:sp>
      <p:sp>
        <p:nvSpPr>
          <p:cNvPr id="3" name="Content Placeholder 2">
            <a:extLst>
              <a:ext uri="{FF2B5EF4-FFF2-40B4-BE49-F238E27FC236}">
                <a16:creationId xmlns:a16="http://schemas.microsoft.com/office/drawing/2014/main" id="{7B2EC3E9-7694-20A0-8C38-CD134A17B498}"/>
              </a:ext>
            </a:extLst>
          </p:cNvPr>
          <p:cNvSpPr>
            <a:spLocks noGrp="1"/>
          </p:cNvSpPr>
          <p:nvPr>
            <p:ph idx="1"/>
          </p:nvPr>
        </p:nvSpPr>
        <p:spPr/>
        <p:txBody>
          <a:bodyPr>
            <a:normAutofit fontScale="47500" lnSpcReduction="20000"/>
          </a:bodyPr>
          <a:lstStyle/>
          <a:p>
            <a:pPr marL="0" marR="0" indent="0">
              <a:lnSpc>
                <a:spcPct val="107000"/>
              </a:lnSpc>
              <a:spcBef>
                <a:spcPts val="0"/>
              </a:spcBef>
              <a:spcAft>
                <a:spcPts val="800"/>
              </a:spcAft>
              <a:buNone/>
            </a:pPr>
            <a:r>
              <a:rPr lang="en-US" sz="4200" spc="-50" dirty="0">
                <a:solidFill>
                  <a:srgbClr val="000000"/>
                </a:solidFill>
                <a:latin typeface="Times New Roman" panose="02020603050405020304" pitchFamily="18" charset="0"/>
                <a:ea typeface="+mj-ea"/>
                <a:cs typeface="+mj-cs"/>
              </a:rPr>
              <a:t>In this stage, the Quantity Surveyor advises on tendering and contractual plans considering the client’s needs and other data accessible from the designers. They also report on the client’s liabilities and obligations such as insurances, bonds, taxes and levies. The detailed tender documents, including bills of quantities and technical specifications, that outline the project requirements also final tender estimate is prepared by the Quantity Surveyor which is shared with the client and project team. During this stage, Quantity Surveyors play a vital role in negotiating contracts and ensuring compliance with legal and regulatory requirements. They analyze the financial aspects of bids, assess contractual terms and conditions, and help the client make informed decisions when selecting contractors or suppliers. They advises shortlisting bidders and looking into the tender’s financial standing and experiences. He also advises on errors and negotiates offers, the final review of bid documents and recommendations for the best tender (preferred bidder). Effective management of the tendering and procurement processes ensures that the project progresses smoothly and within the established budget.</a:t>
            </a:r>
            <a:endParaRPr lang="en-US" dirty="0"/>
          </a:p>
        </p:txBody>
      </p:sp>
    </p:spTree>
    <p:extLst>
      <p:ext uri="{BB962C8B-B14F-4D97-AF65-F5344CB8AC3E}">
        <p14:creationId xmlns:p14="http://schemas.microsoft.com/office/powerpoint/2010/main" val="3959096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F883-5516-760D-B3B3-556C49C829F6}"/>
              </a:ext>
            </a:extLst>
          </p:cNvPr>
          <p:cNvSpPr>
            <a:spLocks noGrp="1"/>
          </p:cNvSpPr>
          <p:nvPr>
            <p:ph type="title"/>
          </p:nvPr>
        </p:nvSpPr>
        <p:spPr>
          <a:xfrm>
            <a:off x="1097280" y="372860"/>
            <a:ext cx="10058400" cy="1575541"/>
          </a:xfrm>
        </p:spPr>
        <p:txBody>
          <a:bodyPr>
            <a:normAutofit/>
          </a:bodyPr>
          <a:lstStyle/>
          <a:p>
            <a:r>
              <a:rPr lang="en-US" dirty="0">
                <a:solidFill>
                  <a:srgbClr val="000000"/>
                </a:solidFill>
                <a:latin typeface="Times New Roman" panose="02020603050405020304" pitchFamily="18" charset="0"/>
              </a:rPr>
              <a:t>CONSTRUCTION STAGE </a:t>
            </a:r>
            <a:br>
              <a:rPr lang="en-US" dirty="0">
                <a:solidFill>
                  <a:srgbClr val="000000"/>
                </a:solidFill>
                <a:latin typeface="Times New Roman" panose="02020603050405020304" pitchFamily="18" charset="0"/>
              </a:rPr>
            </a:br>
            <a:endParaRPr lang="en-US" sz="2700" dirty="0">
              <a:solidFill>
                <a:schemeClr val="accent4"/>
              </a:solidFill>
              <a:latin typeface="Times New Roman" panose="02020603050405020304" pitchFamily="18" charset="0"/>
            </a:endParaRPr>
          </a:p>
        </p:txBody>
      </p:sp>
      <p:sp>
        <p:nvSpPr>
          <p:cNvPr id="3" name="Content Placeholder 2">
            <a:extLst>
              <a:ext uri="{FF2B5EF4-FFF2-40B4-BE49-F238E27FC236}">
                <a16:creationId xmlns:a16="http://schemas.microsoft.com/office/drawing/2014/main" id="{7B2EC3E9-7694-20A0-8C38-CD134A17B498}"/>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4400" dirty="0">
                <a:solidFill>
                  <a:schemeClr val="tx1"/>
                </a:solidFill>
                <a:latin typeface="Times New Roman" panose="02020603050405020304" pitchFamily="18" charset="0"/>
              </a:rPr>
              <a:t>During the construction phase, the Quantity Surveyor monitors the project’s progress. They will continue to fulfill crucial responsibilities to ensure effective cost management and project control.</a:t>
            </a:r>
            <a:endParaRPr lang="en-US" dirty="0">
              <a:solidFill>
                <a:schemeClr val="tx1"/>
              </a:solidFill>
            </a:endParaRPr>
          </a:p>
        </p:txBody>
      </p:sp>
    </p:spTree>
    <p:extLst>
      <p:ext uri="{BB962C8B-B14F-4D97-AF65-F5344CB8AC3E}">
        <p14:creationId xmlns:p14="http://schemas.microsoft.com/office/powerpoint/2010/main" val="799921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BD21D-38D9-4B6D-7E27-8B9C4D4040E0}"/>
              </a:ext>
            </a:extLst>
          </p:cNvPr>
          <p:cNvSpPr>
            <a:spLocks noGrp="1"/>
          </p:cNvSpPr>
          <p:nvPr>
            <p:ph type="title"/>
          </p:nvPr>
        </p:nvSpPr>
        <p:spPr>
          <a:xfrm>
            <a:off x="1097280" y="418011"/>
            <a:ext cx="10058400" cy="1319349"/>
          </a:xfrm>
        </p:spPr>
        <p:txBody>
          <a:bodyPr>
            <a:normAutofit fontScale="90000"/>
          </a:bodyPr>
          <a:lstStyle/>
          <a:p>
            <a:r>
              <a:rPr lang="en-US" sz="4400" dirty="0">
                <a:solidFill>
                  <a:srgbClr val="000000"/>
                </a:solidFill>
                <a:latin typeface="Times New Roman" panose="02020603050405020304" pitchFamily="18" charset="0"/>
              </a:rPr>
              <a:t>CONSTRUCTION STAGE - </a:t>
            </a:r>
            <a:br>
              <a:rPr lang="en-US" sz="4400" dirty="0">
                <a:solidFill>
                  <a:srgbClr val="000000"/>
                </a:solidFill>
                <a:latin typeface="Times New Roman" panose="02020603050405020304" pitchFamily="18" charset="0"/>
              </a:rPr>
            </a:br>
            <a:r>
              <a:rPr lang="en-US" sz="4400" dirty="0">
                <a:solidFill>
                  <a:schemeClr val="accent1">
                    <a:lumMod val="75000"/>
                  </a:schemeClr>
                </a:solidFill>
                <a:latin typeface="Times New Roman" panose="02020603050405020304" pitchFamily="18" charset="0"/>
              </a:rPr>
              <a:t>Measurement and Quantification of Materials</a:t>
            </a:r>
            <a:endParaRPr lang="en-US" dirty="0"/>
          </a:p>
        </p:txBody>
      </p:sp>
      <p:sp>
        <p:nvSpPr>
          <p:cNvPr id="3" name="Content Placeholder 2">
            <a:extLst>
              <a:ext uri="{FF2B5EF4-FFF2-40B4-BE49-F238E27FC236}">
                <a16:creationId xmlns:a16="http://schemas.microsoft.com/office/drawing/2014/main" id="{13A9DF26-6605-904E-A1AF-D842271134A3}"/>
              </a:ext>
            </a:extLst>
          </p:cNvPr>
          <p:cNvSpPr>
            <a:spLocks noGrp="1"/>
          </p:cNvSpPr>
          <p:nvPr>
            <p:ph idx="1"/>
          </p:nvPr>
        </p:nvSpPr>
        <p:spPr>
          <a:xfrm>
            <a:off x="1097280" y="2010547"/>
            <a:ext cx="10058400" cy="3839837"/>
          </a:xfrm>
        </p:spPr>
        <p:txBody>
          <a:bodyPr>
            <a:noAutofit/>
          </a:bodyPr>
          <a:lstStyle/>
          <a:p>
            <a:r>
              <a:rPr lang="en-US" sz="2400" dirty="0">
                <a:latin typeface="Times New Roman" panose="02020603050405020304" pitchFamily="18" charset="0"/>
                <a:cs typeface="Times New Roman" panose="02020603050405020304" pitchFamily="18" charset="0"/>
              </a:rPr>
              <a:t>During the construction stage the Quantity Surveyor accurately measure and quantify materials required for the project. They assess construction drawings, specifications, and takeoff methodologies to determine the quantities of materials needed. By precisely quantifying materials such as concrete, steel, blocks and other components, Quantity Surveyors facilitate effective procurement, minimize waste, and control costs. </a:t>
            </a:r>
          </a:p>
          <a:p>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Assist with a bending schedule for reinforcement in a structure using the detailed drawing, this information assists in procuring the correct quantity of materials and ensures efficient use of resources.</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795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6CB32-901A-4DA0-AA8A-9A7B5A88BFCD}"/>
              </a:ext>
            </a:extLst>
          </p:cNvPr>
          <p:cNvSpPr>
            <a:spLocks noGrp="1"/>
          </p:cNvSpPr>
          <p:nvPr>
            <p:ph type="title"/>
          </p:nvPr>
        </p:nvSpPr>
        <p:spPr>
          <a:xfrm>
            <a:off x="1097280" y="286603"/>
            <a:ext cx="10058400" cy="1000659"/>
          </a:xfrm>
        </p:spPr>
        <p:txBody>
          <a:bodyPr>
            <a:normAutofit/>
          </a:bodyPr>
          <a:lstStyle/>
          <a:p>
            <a:r>
              <a:rPr lang="en-US" dirty="0">
                <a:solidFill>
                  <a:srgbClr val="000000"/>
                </a:solidFill>
                <a:latin typeface="Times New Roman" panose="02020603050405020304" pitchFamily="18" charset="0"/>
              </a:rPr>
              <a:t>Focus of P</a:t>
            </a:r>
            <a:r>
              <a:rPr lang="en-US" b="0" i="0" dirty="0">
                <a:solidFill>
                  <a:srgbClr val="000000"/>
                </a:solidFill>
                <a:effectLst/>
                <a:latin typeface="Times New Roman" panose="02020603050405020304" pitchFamily="18" charset="0"/>
              </a:rPr>
              <a:t>resentation:</a:t>
            </a:r>
            <a:endParaRPr lang="en-US" dirty="0"/>
          </a:p>
        </p:txBody>
      </p:sp>
      <p:sp>
        <p:nvSpPr>
          <p:cNvPr id="4" name="Content Placeholder 3">
            <a:extLst>
              <a:ext uri="{FF2B5EF4-FFF2-40B4-BE49-F238E27FC236}">
                <a16:creationId xmlns:a16="http://schemas.microsoft.com/office/drawing/2014/main" id="{05BC92BF-D2DA-1855-4C1C-315AEA060046}"/>
              </a:ext>
            </a:extLst>
          </p:cNvPr>
          <p:cNvSpPr>
            <a:spLocks noGrp="1"/>
          </p:cNvSpPr>
          <p:nvPr>
            <p:ph idx="1"/>
          </p:nvPr>
        </p:nvSpPr>
        <p:spPr/>
        <p:txBody>
          <a:bodyPr>
            <a:normAutofit fontScale="62500" lnSpcReduction="20000"/>
          </a:bodyPr>
          <a:lstStyle/>
          <a:p>
            <a:r>
              <a:rPr lang="en-US" sz="4700" spc="-50" dirty="0">
                <a:solidFill>
                  <a:srgbClr val="000000"/>
                </a:solidFill>
                <a:latin typeface="Times New Roman" panose="02020603050405020304" pitchFamily="18" charset="0"/>
                <a:ea typeface="+mj-ea"/>
                <a:cs typeface="+mj-cs"/>
              </a:rPr>
              <a:t>I	-	Quantity Surveying</a:t>
            </a:r>
          </a:p>
          <a:p>
            <a:r>
              <a:rPr lang="en-US" sz="4700" spc="-50" dirty="0" err="1">
                <a:solidFill>
                  <a:srgbClr val="000000"/>
                </a:solidFill>
                <a:latin typeface="Times New Roman" panose="02020603050405020304" pitchFamily="18" charset="0"/>
                <a:ea typeface="+mj-ea"/>
                <a:cs typeface="+mj-cs"/>
              </a:rPr>
              <a:t>Ii</a:t>
            </a:r>
            <a:r>
              <a:rPr lang="en-US" sz="4700" spc="-50" dirty="0">
                <a:solidFill>
                  <a:srgbClr val="000000"/>
                </a:solidFill>
                <a:latin typeface="Times New Roman" panose="02020603050405020304" pitchFamily="18" charset="0"/>
                <a:ea typeface="+mj-ea"/>
                <a:cs typeface="+mj-cs"/>
              </a:rPr>
              <a:t>	-	Brief history of Quantity Surveying (including Jamaica)</a:t>
            </a:r>
          </a:p>
          <a:p>
            <a:r>
              <a:rPr lang="en-US" sz="4700" spc="-50" dirty="0">
                <a:solidFill>
                  <a:srgbClr val="000000"/>
                </a:solidFill>
                <a:latin typeface="Times New Roman" panose="02020603050405020304" pitchFamily="18" charset="0"/>
                <a:ea typeface="+mj-ea"/>
                <a:cs typeface="+mj-cs"/>
              </a:rPr>
              <a:t>Iii	-	How can Quantity Surveying Help</a:t>
            </a:r>
          </a:p>
          <a:p>
            <a:r>
              <a:rPr lang="en-US" sz="4700" spc="-50" dirty="0">
                <a:solidFill>
                  <a:srgbClr val="000000"/>
                </a:solidFill>
                <a:latin typeface="Times New Roman" panose="02020603050405020304" pitchFamily="18" charset="0"/>
                <a:ea typeface="+mj-ea"/>
                <a:cs typeface="+mj-cs"/>
              </a:rPr>
              <a:t>Iv	-	Who is a Quantity Surveyor?</a:t>
            </a:r>
          </a:p>
          <a:p>
            <a:r>
              <a:rPr lang="en-US" sz="4700" spc="-50" dirty="0">
                <a:solidFill>
                  <a:srgbClr val="000000"/>
                </a:solidFill>
                <a:latin typeface="Times New Roman" panose="02020603050405020304" pitchFamily="18" charset="0"/>
                <a:ea typeface="+mj-ea"/>
                <a:cs typeface="+mj-cs"/>
              </a:rPr>
              <a:t>V	-	Roles and Responsibilities of a Quantity Surveyor</a:t>
            </a:r>
          </a:p>
          <a:p>
            <a:r>
              <a:rPr lang="en-US" sz="4700" spc="-50" dirty="0">
                <a:solidFill>
                  <a:srgbClr val="000000"/>
                </a:solidFill>
                <a:latin typeface="Times New Roman" panose="02020603050405020304" pitchFamily="18" charset="0"/>
                <a:ea typeface="+mj-ea"/>
                <a:cs typeface="+mj-cs"/>
              </a:rPr>
              <a:t>Vi	-	Professional Quantity Surveyors</a:t>
            </a:r>
          </a:p>
          <a:p>
            <a:endParaRPr lang="en-US" sz="4700" spc="-50" dirty="0">
              <a:solidFill>
                <a:srgbClr val="000000"/>
              </a:solidFill>
              <a:latin typeface="Times New Roman" panose="02020603050405020304" pitchFamily="18" charset="0"/>
              <a:ea typeface="+mj-ea"/>
              <a:cs typeface="+mj-cs"/>
            </a:endParaRPr>
          </a:p>
        </p:txBody>
      </p:sp>
    </p:spTree>
    <p:extLst>
      <p:ext uri="{BB962C8B-B14F-4D97-AF65-F5344CB8AC3E}">
        <p14:creationId xmlns:p14="http://schemas.microsoft.com/office/powerpoint/2010/main" val="2482546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F20A7-5D58-95DC-85F4-44D22A092BC4}"/>
              </a:ext>
            </a:extLst>
          </p:cNvPr>
          <p:cNvSpPr>
            <a:spLocks noGrp="1"/>
          </p:cNvSpPr>
          <p:nvPr>
            <p:ph type="title"/>
          </p:nvPr>
        </p:nvSpPr>
        <p:spPr/>
        <p:txBody>
          <a:bodyPr>
            <a:normAutofit/>
          </a:bodyPr>
          <a:lstStyle/>
          <a:p>
            <a:r>
              <a:rPr lang="en-US" sz="4800" dirty="0">
                <a:solidFill>
                  <a:srgbClr val="000000"/>
                </a:solidFill>
                <a:latin typeface="Times New Roman" panose="02020603050405020304" pitchFamily="18" charset="0"/>
              </a:rPr>
              <a:t>CONSTRUCTION STAGE - </a:t>
            </a:r>
            <a:br>
              <a:rPr lang="en-US" sz="4800" dirty="0">
                <a:solidFill>
                  <a:srgbClr val="000000"/>
                </a:solidFill>
                <a:latin typeface="Times New Roman" panose="02020603050405020304" pitchFamily="18" charset="0"/>
              </a:rPr>
            </a:br>
            <a:r>
              <a:rPr lang="en-US" sz="4800" dirty="0">
                <a:solidFill>
                  <a:schemeClr val="accent1">
                    <a:lumMod val="75000"/>
                  </a:schemeClr>
                </a:solidFill>
                <a:latin typeface="Times New Roman" panose="02020603050405020304" pitchFamily="18" charset="0"/>
              </a:rPr>
              <a:t>Cost Control and Management</a:t>
            </a:r>
            <a:endParaRPr lang="en-US" dirty="0"/>
          </a:p>
        </p:txBody>
      </p:sp>
      <p:sp>
        <p:nvSpPr>
          <p:cNvPr id="3" name="Content Placeholder 2">
            <a:extLst>
              <a:ext uri="{FF2B5EF4-FFF2-40B4-BE49-F238E27FC236}">
                <a16:creationId xmlns:a16="http://schemas.microsoft.com/office/drawing/2014/main" id="{1B111E53-6BAD-A108-90EE-FCA92C655A05}"/>
              </a:ext>
            </a:extLst>
          </p:cNvPr>
          <p:cNvSpPr>
            <a:spLocks noGrp="1"/>
          </p:cNvSpPr>
          <p:nvPr>
            <p:ph idx="1"/>
          </p:nvPr>
        </p:nvSpPr>
        <p:spPr/>
        <p:txBody>
          <a:bodyPr>
            <a:normAutofit fontScale="85000" lnSpcReduction="20000"/>
          </a:bodyPr>
          <a:lstStyle/>
          <a:p>
            <a:r>
              <a:rPr lang="en-US" sz="2500" dirty="0">
                <a:latin typeface="Times New Roman" panose="02020603050405020304" pitchFamily="18" charset="0"/>
                <a:cs typeface="Times New Roman" panose="02020603050405020304" pitchFamily="18" charset="0"/>
              </a:rPr>
              <a:t>Quantity Surveyor monitor project expenses, track actual costs against the budget, and analyze any deviations. Quantity surveyors work closely with project teams to identify potential cost-saving measures and implement strategies to control expenditures without compromising quality and safety.</a:t>
            </a:r>
          </a:p>
          <a:p>
            <a:r>
              <a:rPr lang="en-US" sz="2500" dirty="0">
                <a:latin typeface="Times New Roman" panose="02020603050405020304" pitchFamily="18" charset="0"/>
                <a:cs typeface="Times New Roman" panose="02020603050405020304" pitchFamily="18" charset="0"/>
              </a:rPr>
              <a:t>Additionally, Quantity Surveyors assess variations and change orders that may impact project costs. They evaluate the financial implications of proposed changes, negotiate with contractors, and advise on the financial consequences of approving or rejecting variations. By actively managing costs throughout the construction stage, Quantity Surveyors contribute to the financial success of the project.</a:t>
            </a:r>
          </a:p>
          <a:p>
            <a:r>
              <a:rPr lang="en-US" sz="2500" dirty="0">
                <a:latin typeface="Times New Roman" panose="02020603050405020304" pitchFamily="18" charset="0"/>
                <a:cs typeface="Times New Roman" panose="02020603050405020304" pitchFamily="18" charset="0"/>
              </a:rPr>
              <a:t>The Quantity Surveyor prepare valuation and recommendations for payments to contractors, subcontractors, and suppliers as per the agreement prerequisites.</a:t>
            </a:r>
          </a:p>
          <a:p>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033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15FB-70A8-C5B5-3811-107CA7EA24FF}"/>
              </a:ext>
            </a:extLst>
          </p:cNvPr>
          <p:cNvSpPr>
            <a:spLocks noGrp="1"/>
          </p:cNvSpPr>
          <p:nvPr>
            <p:ph type="title"/>
          </p:nvPr>
        </p:nvSpPr>
        <p:spPr/>
        <p:txBody>
          <a:bodyPr/>
          <a:lstStyle/>
          <a:p>
            <a:r>
              <a:rPr lang="en-US" sz="4400" dirty="0">
                <a:solidFill>
                  <a:srgbClr val="000000"/>
                </a:solidFill>
                <a:latin typeface="Times New Roman" panose="02020603050405020304" pitchFamily="18" charset="0"/>
              </a:rPr>
              <a:t>POST - CONSTRUCTION STAGE </a:t>
            </a:r>
            <a:br>
              <a:rPr lang="en-US" sz="4400" dirty="0">
                <a:solidFill>
                  <a:srgbClr val="000000"/>
                </a:solidFill>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862B5A1-951E-669D-477F-9E3C60DC7844}"/>
              </a:ext>
            </a:extLst>
          </p:cNvPr>
          <p:cNvSpPr>
            <a:spLocks noGrp="1"/>
          </p:cNvSpPr>
          <p:nvPr>
            <p:ph idx="1"/>
          </p:nvPr>
        </p:nvSpPr>
        <p:spPr/>
        <p:txBody>
          <a:bodyPr/>
          <a:lstStyle/>
          <a:p>
            <a:pPr marL="0" marR="0" indent="0">
              <a:lnSpc>
                <a:spcPct val="107000"/>
              </a:lnSpc>
              <a:spcBef>
                <a:spcPts val="0"/>
              </a:spcBef>
              <a:spcAft>
                <a:spcPts val="800"/>
              </a:spcAft>
              <a:buNone/>
            </a:pPr>
            <a:r>
              <a:rPr lang="en-US" sz="2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post-construction stage, Quantity </a:t>
            </a:r>
            <a:r>
              <a:rPr lang="en-US" sz="2800"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S</a:t>
            </a:r>
            <a:r>
              <a:rPr lang="en-US" sz="2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urveyors play a pivotal role in finalizing project accounts and optimizing cost-saving strategies.</a:t>
            </a:r>
            <a:endParaRPr lang="en-US" dirty="0"/>
          </a:p>
        </p:txBody>
      </p:sp>
    </p:spTree>
    <p:extLst>
      <p:ext uri="{BB962C8B-B14F-4D97-AF65-F5344CB8AC3E}">
        <p14:creationId xmlns:p14="http://schemas.microsoft.com/office/powerpoint/2010/main" val="2037056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BB3E1-0AB7-A030-2FB1-A1594D6E9645}"/>
              </a:ext>
            </a:extLst>
          </p:cNvPr>
          <p:cNvSpPr>
            <a:spLocks noGrp="1"/>
          </p:cNvSpPr>
          <p:nvPr>
            <p:ph type="title"/>
          </p:nvPr>
        </p:nvSpPr>
        <p:spPr>
          <a:xfrm>
            <a:off x="1097280" y="284086"/>
            <a:ext cx="10058400" cy="1597980"/>
          </a:xfrm>
        </p:spPr>
        <p:txBody>
          <a:bodyPr>
            <a:normAutofit/>
          </a:bodyPr>
          <a:lstStyle/>
          <a:p>
            <a:r>
              <a:rPr lang="en-US" sz="4400" dirty="0">
                <a:solidFill>
                  <a:srgbClr val="000000"/>
                </a:solidFill>
                <a:latin typeface="Times New Roman" panose="02020603050405020304" pitchFamily="18" charset="0"/>
              </a:rPr>
              <a:t>POST - CONSTRUCTION STAGE </a:t>
            </a:r>
            <a:br>
              <a:rPr lang="en-US" sz="4400" dirty="0">
                <a:solidFill>
                  <a:srgbClr val="000000"/>
                </a:solidFill>
                <a:latin typeface="Times New Roman" panose="02020603050405020304" pitchFamily="18" charset="0"/>
              </a:rPr>
            </a:br>
            <a:r>
              <a:rPr lang="en-US" sz="5300" dirty="0">
                <a:solidFill>
                  <a:schemeClr val="accent1">
                    <a:lumMod val="75000"/>
                  </a:schemeClr>
                </a:solidFill>
                <a:latin typeface="Times New Roman" panose="02020603050405020304" pitchFamily="18" charset="0"/>
              </a:rPr>
              <a:t>Final Account Settlement</a:t>
            </a:r>
          </a:p>
        </p:txBody>
      </p:sp>
      <p:sp>
        <p:nvSpPr>
          <p:cNvPr id="3" name="Content Placeholder 2">
            <a:extLst>
              <a:ext uri="{FF2B5EF4-FFF2-40B4-BE49-F238E27FC236}">
                <a16:creationId xmlns:a16="http://schemas.microsoft.com/office/drawing/2014/main" id="{D7076796-47B8-553D-573A-8D71C0634A02}"/>
              </a:ext>
            </a:extLst>
          </p:cNvPr>
          <p:cNvSpPr>
            <a:spLocks noGrp="1"/>
          </p:cNvSpPr>
          <p:nvPr>
            <p:ph idx="1"/>
          </p:nvPr>
        </p:nvSpPr>
        <p:spPr/>
        <p:txBody>
          <a:bodyPr>
            <a:normAutofit/>
          </a:bodyPr>
          <a:lstStyle/>
          <a:p>
            <a:pPr marL="0" marR="0">
              <a:lnSpc>
                <a:spcPct val="107000"/>
              </a:lnSpc>
              <a:spcBef>
                <a:spcPts val="0"/>
              </a:spcBef>
              <a:spcAft>
                <a:spcPts val="800"/>
              </a:spcAft>
            </a:pPr>
            <a:r>
              <a:rPr lang="en-US" sz="2000" dirty="0">
                <a:effectLst/>
                <a:latin typeface="Times New Roman" panose="02020603050405020304" pitchFamily="18" charset="0"/>
                <a:ea typeface="Calibri" panose="020F0502020204030204" pitchFamily="34" charset="0"/>
              </a:rPr>
              <a:t>One of the key responsibilities of a quantity surveyor in the post-construction stage is the settlement of the final project accounts. They review actual project costs, verify the quantities and measurements of materials used, and reconcile any discrepancies. Quantity surveyors ensure that all contractual obligations are fulfilled, including the payment of contractors, suppliers, and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consultants. They also handle the assessment of variations and claims, facilitating fair and transparent resolution.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By meticulously reviewing and finalizing project accounts, Quantity Surveyors contribute to the financial closure of the project, ensuring accuracy and transparency in all financial matters.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dirty="0"/>
          </a:p>
        </p:txBody>
      </p:sp>
    </p:spTree>
    <p:extLst>
      <p:ext uri="{BB962C8B-B14F-4D97-AF65-F5344CB8AC3E}">
        <p14:creationId xmlns:p14="http://schemas.microsoft.com/office/powerpoint/2010/main" val="2794910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D939-D47E-A468-BE11-133E585CDC93}"/>
              </a:ext>
            </a:extLst>
          </p:cNvPr>
          <p:cNvSpPr>
            <a:spLocks noGrp="1"/>
          </p:cNvSpPr>
          <p:nvPr>
            <p:ph type="title"/>
          </p:nvPr>
        </p:nvSpPr>
        <p:spPr>
          <a:xfrm>
            <a:off x="1066800" y="35890"/>
            <a:ext cx="10058400" cy="1906036"/>
          </a:xfrm>
        </p:spPr>
        <p:txBody>
          <a:bodyPr>
            <a:normAutofit/>
          </a:bodyPr>
          <a:lstStyle/>
          <a:p>
            <a:r>
              <a:rPr lang="en-US" sz="4400" dirty="0">
                <a:solidFill>
                  <a:srgbClr val="000000"/>
                </a:solidFill>
                <a:latin typeface="Times New Roman" panose="02020603050405020304" pitchFamily="18" charset="0"/>
              </a:rPr>
              <a:t>POST - CONSTRUCTION STAGE </a:t>
            </a:r>
            <a:br>
              <a:rPr lang="en-US" sz="4400" dirty="0">
                <a:solidFill>
                  <a:srgbClr val="000000"/>
                </a:solidFill>
                <a:latin typeface="Times New Roman" panose="02020603050405020304" pitchFamily="18" charset="0"/>
              </a:rPr>
            </a:br>
            <a:r>
              <a:rPr lang="en-US" sz="4400" dirty="0">
                <a:solidFill>
                  <a:schemeClr val="accent1">
                    <a:lumMod val="75000"/>
                  </a:schemeClr>
                </a:solidFill>
                <a:latin typeface="Times New Roman" panose="02020603050405020304" pitchFamily="18" charset="0"/>
              </a:rPr>
              <a:t>Value Engineering and Cost-saving Strategies</a:t>
            </a:r>
            <a:endParaRPr lang="en-US" sz="4400" kern="1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94E0BE4-A34D-0AEB-719F-9F5070E796E5}"/>
              </a:ext>
            </a:extLst>
          </p:cNvPr>
          <p:cNvSpPr>
            <a:spLocks noGrp="1"/>
          </p:cNvSpPr>
          <p:nvPr>
            <p:ph idx="1"/>
          </p:nvPr>
        </p:nvSpPr>
        <p:spPr/>
        <p:txBody>
          <a:bodyPr/>
          <a:lstStyle/>
          <a:p>
            <a:pPr marL="0" marR="0" indent="0">
              <a:lnSpc>
                <a:spcPct val="107000"/>
              </a:lnSpc>
              <a:spcBef>
                <a:spcPts val="0"/>
              </a:spcBef>
              <a:spcAft>
                <a:spcPts val="800"/>
              </a:spcAft>
              <a:buNone/>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In the post-construction stage, quantity surveyors employ value engineering and cost-saving strategies. They analyze the project’s performance, assess opportunities for improving efficiency and reducing costs, and provide recommendations to optimize future construction endeavors. By applying their expertise, quantity surveyors identify alternative materials, construction methods, or design modifications that can result in cost savings without compromising quality.</a:t>
            </a:r>
            <a:endParaRPr lang="en-US" dirty="0"/>
          </a:p>
        </p:txBody>
      </p:sp>
    </p:spTree>
    <p:extLst>
      <p:ext uri="{BB962C8B-B14F-4D97-AF65-F5344CB8AC3E}">
        <p14:creationId xmlns:p14="http://schemas.microsoft.com/office/powerpoint/2010/main" val="2816810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D939-D47E-A468-BE11-133E585CDC93}"/>
              </a:ext>
            </a:extLst>
          </p:cNvPr>
          <p:cNvSpPr>
            <a:spLocks noGrp="1"/>
          </p:cNvSpPr>
          <p:nvPr>
            <p:ph type="title"/>
          </p:nvPr>
        </p:nvSpPr>
        <p:spPr>
          <a:xfrm>
            <a:off x="1066800" y="35890"/>
            <a:ext cx="10058400" cy="1906036"/>
          </a:xfrm>
        </p:spPr>
        <p:txBody>
          <a:bodyPr>
            <a:normAutofit/>
          </a:bodyPr>
          <a:lstStyle/>
          <a:p>
            <a:r>
              <a:rPr lang="en-US" sz="4400" dirty="0">
                <a:solidFill>
                  <a:srgbClr val="000000"/>
                </a:solidFill>
                <a:latin typeface="Times New Roman" panose="02020603050405020304" pitchFamily="18" charset="0"/>
              </a:rPr>
              <a:t>Professional Quantity Surveyors - </a:t>
            </a:r>
            <a:br>
              <a:rPr lang="en-US" sz="4400" dirty="0">
                <a:solidFill>
                  <a:srgbClr val="000000"/>
                </a:solidFill>
                <a:latin typeface="Times New Roman" panose="02020603050405020304" pitchFamily="18" charset="0"/>
              </a:rPr>
            </a:br>
            <a:r>
              <a:rPr lang="en-US" sz="4400" dirty="0">
                <a:solidFill>
                  <a:srgbClr val="000000"/>
                </a:solidFill>
                <a:latin typeface="Times New Roman" panose="02020603050405020304" pitchFamily="18" charset="0"/>
              </a:rPr>
              <a:t>Why is it important to use Professional Quantity Surveyors?</a:t>
            </a:r>
            <a:endParaRPr lang="en-US" sz="4400" kern="100"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59F40E07-809D-B139-D6C3-B5134E3E73FF}"/>
              </a:ext>
            </a:extLst>
          </p:cNvPr>
          <p:cNvGraphicFramePr>
            <a:graphicFrameLocks noGrp="1"/>
          </p:cNvGraphicFramePr>
          <p:nvPr>
            <p:ph idx="1"/>
            <p:extLst>
              <p:ext uri="{D42A27DB-BD31-4B8C-83A1-F6EECF244321}">
                <p14:modId xmlns:p14="http://schemas.microsoft.com/office/powerpoint/2010/main" val="159673230"/>
              </p:ext>
            </p:extLst>
          </p:nvPr>
        </p:nvGraphicFramePr>
        <p:xfrm>
          <a:off x="426128" y="1941926"/>
          <a:ext cx="11398928" cy="4418457"/>
        </p:xfrm>
        <a:graphic>
          <a:graphicData uri="http://schemas.openxmlformats.org/drawingml/2006/table">
            <a:tbl>
              <a:tblPr firstRow="1" bandRow="1">
                <a:tableStyleId>{5C22544A-7EE6-4342-B048-85BDC9FD1C3A}</a:tableStyleId>
              </a:tblPr>
              <a:tblGrid>
                <a:gridCol w="5699464">
                  <a:extLst>
                    <a:ext uri="{9D8B030D-6E8A-4147-A177-3AD203B41FA5}">
                      <a16:colId xmlns:a16="http://schemas.microsoft.com/office/drawing/2014/main" val="1050713218"/>
                    </a:ext>
                  </a:extLst>
                </a:gridCol>
                <a:gridCol w="5699464">
                  <a:extLst>
                    <a:ext uri="{9D8B030D-6E8A-4147-A177-3AD203B41FA5}">
                      <a16:colId xmlns:a16="http://schemas.microsoft.com/office/drawing/2014/main" val="214425698"/>
                    </a:ext>
                  </a:extLst>
                </a:gridCol>
              </a:tblGrid>
              <a:tr h="668449">
                <a:tc>
                  <a:txBody>
                    <a:bodyPr/>
                    <a:lstStyle/>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Get the work done within a shorter time </a:t>
                      </a:r>
                    </a:p>
                    <a:p>
                      <a:endParaRPr lang="en-US" dirty="0"/>
                    </a:p>
                  </a:txBody>
                  <a:tcPr/>
                </a:tc>
                <a:tc>
                  <a:txBody>
                    <a:bodyPr/>
                    <a:lstStyle/>
                    <a:p>
                      <a:r>
                        <a:rPr lang="en-US" dirty="0"/>
                        <a:t>Professional Quantity Surveyor have done it so often, they can get the job done in much less of time</a:t>
                      </a:r>
                    </a:p>
                  </a:txBody>
                  <a:tcPr/>
                </a:tc>
                <a:extLst>
                  <a:ext uri="{0D108BD9-81ED-4DB2-BD59-A6C34878D82A}">
                    <a16:rowId xmlns:a16="http://schemas.microsoft.com/office/drawing/2014/main" val="780861045"/>
                  </a:ext>
                </a:extLst>
              </a:tr>
              <a:tr h="8033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Times New Roman" panose="02020603050405020304" pitchFamily="18" charset="0"/>
                          <a:ea typeface="Calibri" panose="020F0502020204030204" pitchFamily="34" charset="0"/>
                        </a:rPr>
                        <a:t>Do things right the first time </a:t>
                      </a:r>
                      <a:endParaRPr lang="en-US" sz="2400"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Professional Quantity Surveyor will have the experience to get the task done the first time</a:t>
                      </a:r>
                    </a:p>
                    <a:p>
                      <a:endParaRPr lang="en-US" dirty="0"/>
                    </a:p>
                  </a:txBody>
                  <a:tcPr/>
                </a:tc>
                <a:extLst>
                  <a:ext uri="{0D108BD9-81ED-4DB2-BD59-A6C34878D82A}">
                    <a16:rowId xmlns:a16="http://schemas.microsoft.com/office/drawing/2014/main" val="1818620983"/>
                  </a:ext>
                </a:extLst>
              </a:tr>
              <a:tr h="1044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Times New Roman" panose="02020603050405020304" pitchFamily="18" charset="0"/>
                          <a:cs typeface="+mn-cs"/>
                        </a:rPr>
                        <a:t>Better results over the long run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Professional Quantity Surveyor will put in place mechanism to allow the project to flow smoothly throughout its lifespan</a:t>
                      </a:r>
                    </a:p>
                    <a:p>
                      <a:endParaRPr lang="en-US" dirty="0"/>
                    </a:p>
                  </a:txBody>
                  <a:tcPr/>
                </a:tc>
                <a:extLst>
                  <a:ext uri="{0D108BD9-81ED-4DB2-BD59-A6C34878D82A}">
                    <a16:rowId xmlns:a16="http://schemas.microsoft.com/office/drawing/2014/main" val="2317496768"/>
                  </a:ext>
                </a:extLst>
              </a:tr>
              <a:tr h="562341">
                <a:tc>
                  <a:txBody>
                    <a:bodyPr/>
                    <a:lstStyle/>
                    <a:p>
                      <a:r>
                        <a:rPr lang="en-US" dirty="0"/>
                        <a:t>Your team stays focused on what they do best </a:t>
                      </a:r>
                    </a:p>
                  </a:txBody>
                  <a:tcPr/>
                </a:tc>
                <a:tc>
                  <a:txBody>
                    <a:bodyPr/>
                    <a:lstStyle/>
                    <a:p>
                      <a:r>
                        <a:rPr lang="en-US" dirty="0"/>
                        <a:t>Professional Quantity Surveyor understands their roles and responsibilities</a:t>
                      </a:r>
                    </a:p>
                  </a:txBody>
                  <a:tcPr/>
                </a:tc>
                <a:extLst>
                  <a:ext uri="{0D108BD9-81ED-4DB2-BD59-A6C34878D82A}">
                    <a16:rowId xmlns:a16="http://schemas.microsoft.com/office/drawing/2014/main" val="2182835498"/>
                  </a:ext>
                </a:extLst>
              </a:tr>
              <a:tr h="803344">
                <a:tc>
                  <a:txBody>
                    <a:bodyPr/>
                    <a:lstStyle/>
                    <a:p>
                      <a:r>
                        <a:rPr lang="en-US" dirty="0"/>
                        <a:t>Faster problem solving and Know the right problem to solve</a:t>
                      </a:r>
                    </a:p>
                  </a:txBody>
                  <a:tcPr/>
                </a:tc>
                <a:tc>
                  <a:txBody>
                    <a:bodyPr/>
                    <a:lstStyle/>
                    <a:p>
                      <a:r>
                        <a:rPr lang="en-US" dirty="0"/>
                        <a:t>If any issues arise, professional Quantity Surveyor will know which clause and may provide resolution to the potential dispute</a:t>
                      </a:r>
                    </a:p>
                  </a:txBody>
                  <a:tcPr/>
                </a:tc>
                <a:extLst>
                  <a:ext uri="{0D108BD9-81ED-4DB2-BD59-A6C34878D82A}">
                    <a16:rowId xmlns:a16="http://schemas.microsoft.com/office/drawing/2014/main" val="2144933810"/>
                  </a:ext>
                </a:extLst>
              </a:tr>
            </a:tbl>
          </a:graphicData>
        </a:graphic>
      </p:graphicFrame>
    </p:spTree>
    <p:extLst>
      <p:ext uri="{BB962C8B-B14F-4D97-AF65-F5344CB8AC3E}">
        <p14:creationId xmlns:p14="http://schemas.microsoft.com/office/powerpoint/2010/main" val="3719772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D939-D47E-A468-BE11-133E585CDC93}"/>
              </a:ext>
            </a:extLst>
          </p:cNvPr>
          <p:cNvSpPr>
            <a:spLocks noGrp="1"/>
          </p:cNvSpPr>
          <p:nvPr>
            <p:ph type="title"/>
          </p:nvPr>
        </p:nvSpPr>
        <p:spPr>
          <a:xfrm>
            <a:off x="1066800" y="35890"/>
            <a:ext cx="10058400" cy="1906036"/>
          </a:xfrm>
        </p:spPr>
        <p:txBody>
          <a:bodyPr>
            <a:normAutofit/>
          </a:bodyPr>
          <a:lstStyle/>
          <a:p>
            <a:r>
              <a:rPr lang="en-US" sz="4400" dirty="0">
                <a:solidFill>
                  <a:srgbClr val="000000"/>
                </a:solidFill>
                <a:latin typeface="Times New Roman" panose="02020603050405020304" pitchFamily="18" charset="0"/>
              </a:rPr>
              <a:t>Professional Quantity Surveyors - </a:t>
            </a:r>
            <a:br>
              <a:rPr lang="en-US" sz="4400" dirty="0">
                <a:solidFill>
                  <a:srgbClr val="000000"/>
                </a:solidFill>
                <a:latin typeface="Times New Roman" panose="02020603050405020304" pitchFamily="18" charset="0"/>
              </a:rPr>
            </a:br>
            <a:r>
              <a:rPr lang="en-US" sz="4400" dirty="0">
                <a:solidFill>
                  <a:srgbClr val="000000"/>
                </a:solidFill>
                <a:latin typeface="Times New Roman" panose="02020603050405020304" pitchFamily="18" charset="0"/>
              </a:rPr>
              <a:t>Jamaican Institute of Quantity Surveyors</a:t>
            </a:r>
            <a:br>
              <a:rPr lang="en-US" sz="4400" dirty="0">
                <a:solidFill>
                  <a:srgbClr val="000000"/>
                </a:solidFill>
                <a:latin typeface="Times New Roman" panose="02020603050405020304" pitchFamily="18" charset="0"/>
              </a:rPr>
            </a:br>
            <a:endParaRPr lang="en-US" sz="4400" dirty="0">
              <a:solidFill>
                <a:srgbClr val="000000"/>
              </a:solidFill>
              <a:latin typeface="Times New Roman" panose="02020603050405020304" pitchFamily="18" charset="0"/>
            </a:endParaRPr>
          </a:p>
        </p:txBody>
      </p:sp>
      <p:sp>
        <p:nvSpPr>
          <p:cNvPr id="5" name="Content Placeholder 4">
            <a:extLst>
              <a:ext uri="{FF2B5EF4-FFF2-40B4-BE49-F238E27FC236}">
                <a16:creationId xmlns:a16="http://schemas.microsoft.com/office/drawing/2014/main" id="{8656915D-7A2E-EB6D-39F4-D5192B1FBE18}"/>
              </a:ext>
            </a:extLst>
          </p:cNvPr>
          <p:cNvSpPr>
            <a:spLocks noGrp="1"/>
          </p:cNvSpPr>
          <p:nvPr>
            <p:ph idx="1"/>
          </p:nvPr>
        </p:nvSpPr>
        <p:spPr/>
        <p:txBody>
          <a:bodyPr>
            <a:normAutofit fontScale="92500" lnSpcReduction="10000"/>
          </a:bodyPr>
          <a:lstStyle/>
          <a:p>
            <a:r>
              <a:rPr lang="en-US" b="1" dirty="0">
                <a:solidFill>
                  <a:schemeClr val="tx1"/>
                </a:solidFill>
                <a:latin typeface="Times New Roman" panose="02020603050405020304" pitchFamily="18" charset="0"/>
                <a:cs typeface="Times New Roman" panose="02020603050405020304" pitchFamily="18" charset="0"/>
              </a:rPr>
              <a:t>The Jamaican Institute of Quantity Surveyors (JIQS):</a:t>
            </a:r>
          </a:p>
          <a:p>
            <a:r>
              <a:rPr lang="en-US" dirty="0">
                <a:solidFill>
                  <a:schemeClr val="tx1"/>
                </a:solidFill>
                <a:latin typeface="Times New Roman" panose="02020603050405020304" pitchFamily="18" charset="0"/>
                <a:cs typeface="Times New Roman" panose="02020603050405020304" pitchFamily="18" charset="0"/>
              </a:rPr>
              <a:t>Advances the interests of the profession of Quantity Surveying, to maintain the highest possible standards of professional ethics and practice, to encourage uniformity of practices and procedures, and foster public faith in and understanding of Quantity Surveyors and their work.</a:t>
            </a:r>
          </a:p>
          <a:p>
            <a:r>
              <a:rPr lang="en-US" dirty="0">
                <a:solidFill>
                  <a:schemeClr val="tx1"/>
                </a:solidFill>
                <a:latin typeface="Times New Roman" panose="02020603050405020304" pitchFamily="18" charset="0"/>
                <a:cs typeface="Times New Roman" panose="02020603050405020304" pitchFamily="18" charset="0"/>
              </a:rPr>
              <a:t>Protect the public who may otherwise engage the services of unqualified persons who promote themselves as Quantity Surveyors bearing in mind the level of education and training necessary to properly undertake the necessary roles.</a:t>
            </a:r>
          </a:p>
          <a:p>
            <a:r>
              <a:rPr lang="en-US" dirty="0">
                <a:solidFill>
                  <a:schemeClr val="tx1"/>
                </a:solidFill>
                <a:latin typeface="Times New Roman" panose="02020603050405020304" pitchFamily="18" charset="0"/>
                <a:cs typeface="Times New Roman" panose="02020603050405020304" pitchFamily="18" charset="0"/>
              </a:rPr>
              <a:t>Avoid or minimize the adverse consequences which arise when payment recommendations are not made by professionals who can be held accountable should there be any shortcomings in the exercise of their roles.</a:t>
            </a:r>
          </a:p>
          <a:p>
            <a:r>
              <a:rPr lang="en-US" dirty="0">
                <a:solidFill>
                  <a:schemeClr val="tx1"/>
                </a:solidFill>
                <a:latin typeface="Times New Roman" panose="02020603050405020304" pitchFamily="18" charset="0"/>
                <a:cs typeface="Times New Roman" panose="02020603050405020304" pitchFamily="18" charset="0"/>
              </a:rPr>
              <a:t>Ensure the maintenance of acceptable levels of professional conduct.</a:t>
            </a:r>
          </a:p>
          <a:p>
            <a:endParaRPr lang="en-US" dirty="0"/>
          </a:p>
        </p:txBody>
      </p:sp>
    </p:spTree>
    <p:extLst>
      <p:ext uri="{BB962C8B-B14F-4D97-AF65-F5344CB8AC3E}">
        <p14:creationId xmlns:p14="http://schemas.microsoft.com/office/powerpoint/2010/main" val="2793305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D939-D47E-A468-BE11-133E585CDC93}"/>
              </a:ext>
            </a:extLst>
          </p:cNvPr>
          <p:cNvSpPr>
            <a:spLocks noGrp="1"/>
          </p:cNvSpPr>
          <p:nvPr>
            <p:ph type="title"/>
          </p:nvPr>
        </p:nvSpPr>
        <p:spPr>
          <a:xfrm>
            <a:off x="1066800" y="35890"/>
            <a:ext cx="10058400" cy="1906036"/>
          </a:xfrm>
        </p:spPr>
        <p:txBody>
          <a:bodyPr>
            <a:normAutofit/>
          </a:bodyPr>
          <a:lstStyle/>
          <a:p>
            <a:r>
              <a:rPr lang="en-US" sz="4400" dirty="0">
                <a:solidFill>
                  <a:srgbClr val="000000"/>
                </a:solidFill>
                <a:latin typeface="Times New Roman" panose="02020603050405020304" pitchFamily="18" charset="0"/>
              </a:rPr>
              <a:t>Other Duties of Quantity Surveyors</a:t>
            </a:r>
            <a:br>
              <a:rPr lang="en-US" sz="4400" dirty="0">
                <a:solidFill>
                  <a:srgbClr val="000000"/>
                </a:solidFill>
                <a:latin typeface="Times New Roman" panose="02020603050405020304" pitchFamily="18" charset="0"/>
              </a:rPr>
            </a:br>
            <a:endParaRPr lang="en-US" sz="4400" dirty="0">
              <a:solidFill>
                <a:srgbClr val="000000"/>
              </a:solidFill>
              <a:latin typeface="Times New Roman" panose="02020603050405020304" pitchFamily="18" charset="0"/>
            </a:endParaRPr>
          </a:p>
        </p:txBody>
      </p:sp>
      <p:sp>
        <p:nvSpPr>
          <p:cNvPr id="5" name="Content Placeholder 4">
            <a:extLst>
              <a:ext uri="{FF2B5EF4-FFF2-40B4-BE49-F238E27FC236}">
                <a16:creationId xmlns:a16="http://schemas.microsoft.com/office/drawing/2014/main" id="{8656915D-7A2E-EB6D-39F4-D5192B1FBE18}"/>
              </a:ext>
            </a:extLst>
          </p:cNvPr>
          <p:cNvSpPr>
            <a:spLocks noGrp="1"/>
          </p:cNvSpPr>
          <p:nvPr>
            <p:ph idx="1"/>
          </p:nvPr>
        </p:nvSpPr>
        <p:spPr/>
        <p:txBody>
          <a:bodyPr>
            <a:noAutofit/>
          </a:bodyPr>
          <a:lstStyle/>
          <a:p>
            <a:r>
              <a:rPr lang="en-US" sz="2000" dirty="0">
                <a:solidFill>
                  <a:schemeClr val="tx1"/>
                </a:solidFill>
                <a:latin typeface="Times New Roman" panose="02020603050405020304" pitchFamily="18" charset="0"/>
                <a:cs typeface="Times New Roman" panose="02020603050405020304" pitchFamily="18" charset="0"/>
              </a:rPr>
              <a:t>*Claims and dispute management 			*Lifecycle costing analysis</a:t>
            </a:r>
          </a:p>
          <a:p>
            <a:r>
              <a:rPr lang="en-US" sz="2000" dirty="0">
                <a:solidFill>
                  <a:schemeClr val="tx1"/>
                </a:solidFill>
                <a:latin typeface="Times New Roman" panose="02020603050405020304" pitchFamily="18" charset="0"/>
                <a:cs typeface="Times New Roman" panose="02020603050405020304" pitchFamily="18" charset="0"/>
              </a:rPr>
              <a:t>*Reinstatement Cost Assessment for Insurance Purposes.</a:t>
            </a:r>
          </a:p>
          <a:p>
            <a:r>
              <a:rPr lang="en-US" sz="2000" dirty="0">
                <a:solidFill>
                  <a:schemeClr val="tx1"/>
                </a:solidFill>
                <a:latin typeface="Times New Roman" panose="02020603050405020304" pitchFamily="18" charset="0"/>
                <a:cs typeface="Times New Roman" panose="02020603050405020304" pitchFamily="18" charset="0"/>
              </a:rPr>
              <a:t>*Prepare valuations for insurance purposes		*Prepare schedules of conditions.</a:t>
            </a:r>
          </a:p>
          <a:p>
            <a:r>
              <a:rPr lang="en-US" sz="2000" dirty="0">
                <a:solidFill>
                  <a:schemeClr val="tx1"/>
                </a:solidFill>
                <a:latin typeface="Times New Roman" panose="02020603050405020304" pitchFamily="18" charset="0"/>
                <a:cs typeface="Times New Roman" panose="02020603050405020304" pitchFamily="18" charset="0"/>
              </a:rPr>
              <a:t>*Prepare and price schedules of dilapidations	* Technical auditing</a:t>
            </a:r>
          </a:p>
          <a:p>
            <a:r>
              <a:rPr lang="en-US" sz="2000" dirty="0">
                <a:solidFill>
                  <a:schemeClr val="tx1"/>
                </a:solidFill>
                <a:latin typeface="Times New Roman" panose="02020603050405020304" pitchFamily="18" charset="0"/>
                <a:cs typeface="Times New Roman" panose="02020603050405020304" pitchFamily="18" charset="0"/>
              </a:rPr>
              <a:t>*Prepare maintenance schedules and whole life costing.</a:t>
            </a:r>
          </a:p>
          <a:p>
            <a:r>
              <a:rPr lang="en-US" sz="2000" dirty="0">
                <a:solidFill>
                  <a:schemeClr val="tx1"/>
                </a:solidFill>
                <a:latin typeface="Times New Roman" panose="02020603050405020304" pitchFamily="18" charset="0"/>
                <a:cs typeface="Times New Roman" panose="02020603050405020304" pitchFamily="18" charset="0"/>
              </a:rPr>
              <a:t>*Assist with litigation or arbitration processes	* Project management</a:t>
            </a:r>
          </a:p>
          <a:p>
            <a:r>
              <a:rPr lang="en-US" sz="2000" dirty="0">
                <a:solidFill>
                  <a:schemeClr val="tx1"/>
                </a:solidFill>
                <a:latin typeface="Times New Roman" panose="02020603050405020304" pitchFamily="18" charset="0"/>
                <a:cs typeface="Times New Roman" panose="02020603050405020304" pitchFamily="18" charset="0"/>
              </a:rPr>
              <a:t>*Facilities management 				*Sitting as an Arbitrator, Adjudicator, etc.</a:t>
            </a:r>
          </a:p>
          <a:p>
            <a:endParaRPr lang="en-US" sz="2000" dirty="0"/>
          </a:p>
        </p:txBody>
      </p:sp>
    </p:spTree>
    <p:extLst>
      <p:ext uri="{BB962C8B-B14F-4D97-AF65-F5344CB8AC3E}">
        <p14:creationId xmlns:p14="http://schemas.microsoft.com/office/powerpoint/2010/main" val="731493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DB56-1599-FAED-745B-9AFC1B702303}"/>
              </a:ext>
            </a:extLst>
          </p:cNvPr>
          <p:cNvSpPr>
            <a:spLocks noGrp="1"/>
          </p:cNvSpPr>
          <p:nvPr>
            <p:ph type="title"/>
          </p:nvPr>
        </p:nvSpPr>
        <p:spPr/>
        <p:txBody>
          <a:bodyPr/>
          <a:lstStyle/>
          <a:p>
            <a:pPr algn="ctr"/>
            <a:r>
              <a:rPr lang="en-US" sz="4800" dirty="0">
                <a:solidFill>
                  <a:srgbClr val="000000"/>
                </a:solidFill>
                <a:latin typeface="Times New Roman" panose="02020603050405020304" pitchFamily="18" charset="0"/>
              </a:rPr>
              <a:t>Future of Quantity Surveying</a:t>
            </a:r>
            <a:br>
              <a:rPr lang="en-US" sz="4800" dirty="0">
                <a:solidFill>
                  <a:srgbClr val="000000"/>
                </a:solidFill>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CCF5F93-4539-5D58-5895-37605917EB22}"/>
              </a:ext>
            </a:extLst>
          </p:cNvPr>
          <p:cNvSpPr>
            <a:spLocks noGrp="1"/>
          </p:cNvSpPr>
          <p:nvPr>
            <p:ph idx="1"/>
          </p:nvPr>
        </p:nvSpPr>
        <p:spPr/>
        <p:txBody>
          <a:bodyPr>
            <a:normAutofit fontScale="92500" lnSpcReduction="10000"/>
          </a:bodyPr>
          <a:lstStyle/>
          <a:p>
            <a:r>
              <a:rPr lang="en-US" sz="2000" dirty="0">
                <a:latin typeface="Times New Roman" panose="02020603050405020304" pitchFamily="18" charset="0"/>
                <a:cs typeface="Times New Roman" panose="02020603050405020304" pitchFamily="18" charset="0"/>
              </a:rPr>
              <a:t>As construction projects become increasingly complex, the demand for skilled quantity surveyors continues to grow. The future of quantity surveying lies in embracing digitalization, automation, and sustainable practices. Quantity surveyors will play a pivotal role in managing costs, optimizing resources, and ensuring the financial success of construction projects.</a:t>
            </a:r>
          </a:p>
          <a:p>
            <a:r>
              <a:rPr lang="en-US" sz="2000" dirty="0">
                <a:latin typeface="Times New Roman" panose="02020603050405020304" pitchFamily="18" charset="0"/>
                <a:cs typeface="Times New Roman" panose="02020603050405020304" pitchFamily="18" charset="0"/>
              </a:rPr>
              <a:t>Advise clients on the carbon emissions generated by their projects and buildings</a:t>
            </a:r>
          </a:p>
          <a:p>
            <a:r>
              <a:rPr lang="en-US" sz="2000" dirty="0">
                <a:latin typeface="Times New Roman" panose="02020603050405020304" pitchFamily="18" charset="0"/>
                <a:cs typeface="Times New Roman" panose="02020603050405020304" pitchFamily="18" charset="0"/>
              </a:rPr>
              <a:t>Advise on property taxation</a:t>
            </a:r>
          </a:p>
          <a:p>
            <a:r>
              <a:rPr lang="en-US" sz="2000" dirty="0">
                <a:latin typeface="Times New Roman" panose="02020603050405020304" pitchFamily="18" charset="0"/>
                <a:cs typeface="Times New Roman" panose="02020603050405020304" pitchFamily="18" charset="0"/>
              </a:rPr>
              <a:t>Assist clients in securing funding</a:t>
            </a:r>
          </a:p>
          <a:p>
            <a:r>
              <a:rPr lang="en-US" sz="2000" dirty="0">
                <a:latin typeface="Times New Roman" panose="02020603050405020304" pitchFamily="18" charset="0"/>
                <a:cs typeface="Times New Roman" panose="02020603050405020304" pitchFamily="18" charset="0"/>
              </a:rPr>
              <a:t>Help clients to initiate construction projects</a:t>
            </a:r>
          </a:p>
          <a:p>
            <a:r>
              <a:rPr lang="en-US" sz="2000" dirty="0">
                <a:latin typeface="Times New Roman" panose="02020603050405020304" pitchFamily="18" charset="0"/>
                <a:cs typeface="Times New Roman" panose="02020603050405020304" pitchFamily="18" charset="0"/>
              </a:rPr>
              <a:t>Provide post-occupancy advice and offer life cycle costing advice.</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243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DB56-1599-FAED-745B-9AFC1B702303}"/>
              </a:ext>
            </a:extLst>
          </p:cNvPr>
          <p:cNvSpPr>
            <a:spLocks noGrp="1"/>
          </p:cNvSpPr>
          <p:nvPr>
            <p:ph type="title"/>
          </p:nvPr>
        </p:nvSpPr>
        <p:spPr>
          <a:xfrm>
            <a:off x="1097280" y="1154097"/>
            <a:ext cx="10058400" cy="583263"/>
          </a:xfrm>
        </p:spPr>
        <p:txBody>
          <a:bodyPr>
            <a:normAutofit/>
          </a:bodyPr>
          <a:lstStyle/>
          <a:p>
            <a:r>
              <a:rPr lang="en-US" sz="2400" dirty="0">
                <a:solidFill>
                  <a:srgbClr val="000000"/>
                </a:solidFill>
                <a:latin typeface="Times New Roman" panose="02020603050405020304" pitchFamily="18" charset="0"/>
              </a:rPr>
              <a:t>Sources:</a:t>
            </a:r>
            <a:endParaRPr lang="en-US" sz="2400" dirty="0"/>
          </a:p>
        </p:txBody>
      </p:sp>
      <p:sp>
        <p:nvSpPr>
          <p:cNvPr id="3" name="Content Placeholder 2">
            <a:extLst>
              <a:ext uri="{FF2B5EF4-FFF2-40B4-BE49-F238E27FC236}">
                <a16:creationId xmlns:a16="http://schemas.microsoft.com/office/drawing/2014/main" id="{CCCF5F93-4539-5D58-5895-37605917EB22}"/>
              </a:ext>
            </a:extLst>
          </p:cNvPr>
          <p:cNvSpPr>
            <a:spLocks noGrp="1"/>
          </p:cNvSpPr>
          <p:nvPr>
            <p:ph idx="1"/>
          </p:nvPr>
        </p:nvSpPr>
        <p:spPr/>
        <p:txBody>
          <a:bodyPr>
            <a:normAutofit/>
          </a:bodyPr>
          <a:lstStyle/>
          <a:p>
            <a:r>
              <a:rPr lang="en-US" sz="2000" dirty="0">
                <a:hlinkClick r:id="rId2"/>
              </a:rPr>
              <a:t>Post Occupancy Evaluation: an essential tool to improve the built environment (architecture.com)</a:t>
            </a:r>
            <a:endParaRPr lang="en-US" sz="2000" dirty="0"/>
          </a:p>
          <a:p>
            <a:r>
              <a:rPr lang="en-US" sz="2000" dirty="0">
                <a:hlinkClick r:id="rId3"/>
              </a:rPr>
              <a:t>Quantity Surveyor Roles in the SIX Construction Stages (constructiontuts.com)</a:t>
            </a:r>
            <a:endParaRPr lang="en-US" sz="2000" dirty="0"/>
          </a:p>
          <a:p>
            <a:r>
              <a:rPr lang="en-US" sz="2000" dirty="0">
                <a:hlinkClick r:id="rId4"/>
              </a:rPr>
              <a:t>What Is Quantity Surveying In Civil Engineering? | Engineer Jawad</a:t>
            </a:r>
            <a:endParaRPr lang="en-US" sz="2000" dirty="0"/>
          </a:p>
          <a:p>
            <a:r>
              <a:rPr lang="en-US" sz="2000" dirty="0">
                <a:hlinkClick r:id="rId5"/>
              </a:rPr>
              <a:t>Jamaican Institute of Quantity Surveyors (jiqs.com)</a:t>
            </a:r>
            <a:endParaRPr lang="en-US" sz="2000" dirty="0"/>
          </a:p>
          <a:p>
            <a:r>
              <a:rPr lang="en-US" sz="2000" dirty="0">
                <a:hlinkClick r:id="rId6"/>
              </a:rPr>
              <a:t>The role of a Quantity Surveyor | Willmott Dixon</a:t>
            </a:r>
            <a:endParaRPr lang="en-US" sz="2000" dirty="0"/>
          </a:p>
          <a:p>
            <a:r>
              <a:rPr lang="en-US" sz="2000" dirty="0">
                <a:hlinkClick r:id="rId7"/>
              </a:rPr>
              <a:t>The benefits of using a Quantity Surveyor (linkedin.com)</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3781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E5682-FD22-1111-D0BD-1A5E1BDC4B13}"/>
              </a:ext>
            </a:extLst>
          </p:cNvPr>
          <p:cNvSpPr>
            <a:spLocks noGrp="1"/>
          </p:cNvSpPr>
          <p:nvPr>
            <p:ph type="title"/>
          </p:nvPr>
        </p:nvSpPr>
        <p:spPr>
          <a:xfrm>
            <a:off x="1097280" y="286604"/>
            <a:ext cx="10058400" cy="974026"/>
          </a:xfrm>
        </p:spPr>
        <p:txBody>
          <a:bodyPr/>
          <a:lstStyle/>
          <a:p>
            <a:r>
              <a:rPr lang="en-US" dirty="0"/>
              <a:t>Quantity surveying</a:t>
            </a:r>
          </a:p>
        </p:txBody>
      </p:sp>
      <p:sp>
        <p:nvSpPr>
          <p:cNvPr id="3" name="Content Placeholder 2">
            <a:extLst>
              <a:ext uri="{FF2B5EF4-FFF2-40B4-BE49-F238E27FC236}">
                <a16:creationId xmlns:a16="http://schemas.microsoft.com/office/drawing/2014/main" id="{C50F8ECE-8752-CEFB-1442-2A979F3D2F8E}"/>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Quantity surveying plays a critical role to ensure that a construction project is constructed efficiently while maintaining a tight watch on a project's finances and contractual relationships between the different parties to the contract, making sure everything is accurate and controlled effectively throughout the life of the project. Consequently, it is critical to have an appreciation how Quantity Surveying can affect your project and its overall costs.</a:t>
            </a:r>
            <a:endParaRPr lang="en-US" sz="2800" dirty="0"/>
          </a:p>
        </p:txBody>
      </p:sp>
    </p:spTree>
    <p:extLst>
      <p:ext uri="{BB962C8B-B14F-4D97-AF65-F5344CB8AC3E}">
        <p14:creationId xmlns:p14="http://schemas.microsoft.com/office/powerpoint/2010/main" val="1114866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82FA-3232-07F7-A9C7-84F9D3B004E2}"/>
              </a:ext>
            </a:extLst>
          </p:cNvPr>
          <p:cNvSpPr>
            <a:spLocks noGrp="1"/>
          </p:cNvSpPr>
          <p:nvPr>
            <p:ph type="title"/>
          </p:nvPr>
        </p:nvSpPr>
        <p:spPr>
          <a:xfrm>
            <a:off x="1097280" y="518645"/>
            <a:ext cx="10058400" cy="940526"/>
          </a:xfrm>
        </p:spPr>
        <p:txBody>
          <a:bodyPr/>
          <a:lstStyle/>
          <a:p>
            <a:r>
              <a:rPr lang="en-US" dirty="0"/>
              <a:t>Quantity surveying</a:t>
            </a:r>
          </a:p>
        </p:txBody>
      </p:sp>
      <p:sp>
        <p:nvSpPr>
          <p:cNvPr id="3" name="Content Placeholder 2">
            <a:extLst>
              <a:ext uri="{FF2B5EF4-FFF2-40B4-BE49-F238E27FC236}">
                <a16:creationId xmlns:a16="http://schemas.microsoft.com/office/drawing/2014/main" id="{FD3C2BF7-220B-EBDD-5C57-A85CF7390A1A}"/>
              </a:ext>
            </a:extLst>
          </p:cNvPr>
          <p:cNvSpPr>
            <a:spLocks noGrp="1"/>
          </p:cNvSpPr>
          <p:nvPr>
            <p:ph idx="1"/>
          </p:nvPr>
        </p:nvSpPr>
        <p:spPr/>
        <p:txBody>
          <a:bodyPr>
            <a:normAutofit fontScale="77500" lnSpcReduction="20000"/>
          </a:bodyPr>
          <a:lstStyle/>
          <a:p>
            <a:r>
              <a:rPr lang="en-US" sz="3600" spc="-50" dirty="0">
                <a:solidFill>
                  <a:schemeClr val="tx1"/>
                </a:solidFill>
                <a:latin typeface="Times New Roman" panose="02020603050405020304" pitchFamily="18" charset="0"/>
                <a:ea typeface="+mj-ea"/>
                <a:cs typeface="+mj-cs"/>
              </a:rPr>
              <a:t>There are three (3) verses in the bible I would like to quote: Luke 14:28-30 - NIV</a:t>
            </a:r>
          </a:p>
          <a:p>
            <a:r>
              <a:rPr lang="en-US" sz="3600" spc="-50" dirty="0">
                <a:solidFill>
                  <a:schemeClr val="tx1"/>
                </a:solidFill>
                <a:latin typeface="Times New Roman" panose="02020603050405020304" pitchFamily="18" charset="0"/>
                <a:ea typeface="+mj-ea"/>
                <a:cs typeface="+mj-cs"/>
              </a:rPr>
              <a:t>28 - “Suppose one of you wants to build a tower. Won’t you first sit down and estimate the cost to see if you have enough money to complete it?</a:t>
            </a:r>
          </a:p>
          <a:p>
            <a:r>
              <a:rPr lang="en-US" sz="3600" spc="-50" dirty="0">
                <a:solidFill>
                  <a:schemeClr val="tx1"/>
                </a:solidFill>
                <a:latin typeface="Times New Roman" panose="02020603050405020304" pitchFamily="18" charset="0"/>
                <a:ea typeface="+mj-ea"/>
                <a:cs typeface="+mj-cs"/>
              </a:rPr>
              <a:t>29 - For if you lay the foundation and are not able to finish it, everyone who sees it will ridicule you,</a:t>
            </a:r>
          </a:p>
          <a:p>
            <a:r>
              <a:rPr lang="en-US" sz="3600" spc="-50" dirty="0">
                <a:solidFill>
                  <a:schemeClr val="tx1"/>
                </a:solidFill>
                <a:latin typeface="Times New Roman" panose="02020603050405020304" pitchFamily="18" charset="0"/>
                <a:ea typeface="+mj-ea"/>
                <a:cs typeface="+mj-cs"/>
              </a:rPr>
              <a:t>30 saying, ‘This person began to build and wasn’t able to finish.’</a:t>
            </a:r>
          </a:p>
        </p:txBody>
      </p:sp>
    </p:spTree>
    <p:extLst>
      <p:ext uri="{BB962C8B-B14F-4D97-AF65-F5344CB8AC3E}">
        <p14:creationId xmlns:p14="http://schemas.microsoft.com/office/powerpoint/2010/main" val="4181050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AE1EE-A952-8321-17CA-3A1B1C75C3B9}"/>
              </a:ext>
            </a:extLst>
          </p:cNvPr>
          <p:cNvSpPr>
            <a:spLocks noGrp="1"/>
          </p:cNvSpPr>
          <p:nvPr>
            <p:ph type="title"/>
          </p:nvPr>
        </p:nvSpPr>
        <p:spPr>
          <a:xfrm>
            <a:off x="1097280" y="286604"/>
            <a:ext cx="10058400" cy="1160456"/>
          </a:xfrm>
        </p:spPr>
        <p:txBody>
          <a:bodyPr>
            <a:normAutofit fontScale="90000"/>
          </a:bodyPr>
          <a:lstStyle/>
          <a:p>
            <a:r>
              <a:rPr lang="en-US" b="0" i="0" dirty="0">
                <a:solidFill>
                  <a:srgbClr val="000000"/>
                </a:solidFill>
                <a:effectLst/>
                <a:latin typeface="Times New Roman" panose="02020603050405020304" pitchFamily="18" charset="0"/>
              </a:rPr>
              <a:t>Brief history of Quantity Surveying (including Jamaica)</a:t>
            </a:r>
            <a:endParaRPr lang="en-US" dirty="0"/>
          </a:p>
        </p:txBody>
      </p:sp>
      <p:sp>
        <p:nvSpPr>
          <p:cNvPr id="3" name="Content Placeholder 2">
            <a:extLst>
              <a:ext uri="{FF2B5EF4-FFF2-40B4-BE49-F238E27FC236}">
                <a16:creationId xmlns:a16="http://schemas.microsoft.com/office/drawing/2014/main" id="{4EE59946-7AAF-A572-19A5-793B6869C792}"/>
              </a:ext>
            </a:extLst>
          </p:cNvPr>
          <p:cNvSpPr>
            <a:spLocks noGrp="1"/>
          </p:cNvSpPr>
          <p:nvPr>
            <p:ph idx="1"/>
          </p:nvPr>
        </p:nvSpPr>
        <p:spPr/>
        <p:txBody>
          <a:bodyPr>
            <a:normAutofit fontScale="55000" lnSpcReduction="20000"/>
          </a:bodyPr>
          <a:lstStyle/>
          <a:p>
            <a:r>
              <a:rPr lang="en-US" sz="4700" spc="-50" dirty="0">
                <a:solidFill>
                  <a:srgbClr val="000000"/>
                </a:solidFill>
                <a:latin typeface="Times New Roman" panose="02020603050405020304" pitchFamily="18" charset="0"/>
                <a:ea typeface="+mj-ea"/>
                <a:cs typeface="+mj-cs"/>
              </a:rPr>
              <a:t>It is widely accepted that quantity surveying existed during the period of the construction of the pyramids and temples of ancient Egypt. At that time, they were referred to as “measurer of royal works”. </a:t>
            </a:r>
          </a:p>
          <a:p>
            <a:r>
              <a:rPr lang="en-US" sz="4700" spc="-50" dirty="0">
                <a:solidFill>
                  <a:srgbClr val="000000"/>
                </a:solidFill>
                <a:latin typeface="Times New Roman" panose="02020603050405020304" pitchFamily="18" charset="0"/>
                <a:ea typeface="+mj-ea"/>
                <a:cs typeface="+mj-cs"/>
              </a:rPr>
              <a:t>The main thrust of professional Quantity Surveying in Jamaica was in 1949. As the construction industry in Jamaica expanded in the late 1950’s, so did the need for the Quantity Surveying profession. It was therefore timely when the Jamaican Institute of Quantity Surveyors (then the Jamaican Society of Quantity Surveyors) was founded in 1959 with all its founding members embracing the skills of Quantity Surveying. (jiqs.com)</a:t>
            </a:r>
          </a:p>
        </p:txBody>
      </p:sp>
    </p:spTree>
    <p:extLst>
      <p:ext uri="{BB962C8B-B14F-4D97-AF65-F5344CB8AC3E}">
        <p14:creationId xmlns:p14="http://schemas.microsoft.com/office/powerpoint/2010/main" val="360396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82E1E-D24B-E6F1-B55B-1A3E86BFD637}"/>
              </a:ext>
            </a:extLst>
          </p:cNvPr>
          <p:cNvSpPr>
            <a:spLocks noGrp="1"/>
          </p:cNvSpPr>
          <p:nvPr>
            <p:ph type="title"/>
          </p:nvPr>
        </p:nvSpPr>
        <p:spPr>
          <a:xfrm>
            <a:off x="1097280" y="286604"/>
            <a:ext cx="10058400" cy="1111122"/>
          </a:xfrm>
        </p:spPr>
        <p:txBody>
          <a:bodyPr/>
          <a:lstStyle/>
          <a:p>
            <a:r>
              <a:rPr lang="en-US" b="0" i="0" dirty="0">
                <a:solidFill>
                  <a:srgbClr val="000000"/>
                </a:solidFill>
                <a:effectLst/>
                <a:latin typeface="Times New Roman" panose="02020603050405020304" pitchFamily="18" charset="0"/>
              </a:rPr>
              <a:t>How can Quantity Surveying Help?</a:t>
            </a:r>
            <a:endParaRPr lang="en-US" dirty="0"/>
          </a:p>
        </p:txBody>
      </p:sp>
      <p:sp>
        <p:nvSpPr>
          <p:cNvPr id="3" name="Content Placeholder 2">
            <a:extLst>
              <a:ext uri="{FF2B5EF4-FFF2-40B4-BE49-F238E27FC236}">
                <a16:creationId xmlns:a16="http://schemas.microsoft.com/office/drawing/2014/main" id="{DF0F3D27-8DAE-7051-3732-C77FD186F6C0}"/>
              </a:ext>
            </a:extLst>
          </p:cNvPr>
          <p:cNvSpPr>
            <a:spLocks noGrp="1"/>
          </p:cNvSpPr>
          <p:nvPr>
            <p:ph idx="1"/>
          </p:nvPr>
        </p:nvSpPr>
        <p:spPr>
          <a:xfrm>
            <a:off x="1097280" y="1985553"/>
            <a:ext cx="10058400" cy="3883539"/>
          </a:xfrm>
        </p:spPr>
        <p:txBody>
          <a:bodyPr/>
          <a:lstStyle/>
          <a:p>
            <a:r>
              <a:rPr lang="en-US" sz="4000" u="sng" dirty="0">
                <a:solidFill>
                  <a:srgbClr val="000000"/>
                </a:solidFill>
                <a:latin typeface="Times New Roman" panose="02020603050405020304" pitchFamily="18" charset="0"/>
              </a:rPr>
              <a:t>Help to Avoid Risks and Disputes</a:t>
            </a:r>
          </a:p>
          <a:p>
            <a:r>
              <a:rPr lang="en-US" sz="2400" dirty="0">
                <a:solidFill>
                  <a:schemeClr val="tx1"/>
                </a:solidFill>
                <a:latin typeface="Times New Roman" panose="02020603050405020304" pitchFamily="18" charset="0"/>
                <a:cs typeface="Times New Roman" panose="02020603050405020304" pitchFamily="18" charset="0"/>
              </a:rPr>
              <a:t>Risks are a common place on construction projects, it is important to identify risks and generate plans to safeguard projects against these possible situations. Quantity surveying allows you to generate precise cash flow projections. These are essential to assist you to anticipate any potential risks associated with unreliable estimates and even overspending, ultimately giving you the opportunity to plan and adjust your budget ahead of time.</a:t>
            </a:r>
          </a:p>
        </p:txBody>
      </p:sp>
    </p:spTree>
    <p:extLst>
      <p:ext uri="{BB962C8B-B14F-4D97-AF65-F5344CB8AC3E}">
        <p14:creationId xmlns:p14="http://schemas.microsoft.com/office/powerpoint/2010/main" val="105956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7A52-29B0-BD03-5BA6-AA4C695A1D5E}"/>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How can Quantity Surveying Help?</a:t>
            </a:r>
            <a:endParaRPr lang="en-US" dirty="0"/>
          </a:p>
        </p:txBody>
      </p:sp>
      <p:sp>
        <p:nvSpPr>
          <p:cNvPr id="3" name="Content Placeholder 2">
            <a:extLst>
              <a:ext uri="{FF2B5EF4-FFF2-40B4-BE49-F238E27FC236}">
                <a16:creationId xmlns:a16="http://schemas.microsoft.com/office/drawing/2014/main" id="{FA27A687-D585-1B67-023A-6176F4262BFB}"/>
              </a:ext>
            </a:extLst>
          </p:cNvPr>
          <p:cNvSpPr>
            <a:spLocks noGrp="1"/>
          </p:cNvSpPr>
          <p:nvPr>
            <p:ph idx="1"/>
          </p:nvPr>
        </p:nvSpPr>
        <p:spPr/>
        <p:txBody>
          <a:bodyPr/>
          <a:lstStyle/>
          <a:p>
            <a:r>
              <a:rPr lang="en-US" sz="4000" u="sng" dirty="0">
                <a:solidFill>
                  <a:srgbClr val="000000"/>
                </a:solidFill>
                <a:latin typeface="Times New Roman" panose="02020603050405020304" pitchFamily="18" charset="0"/>
              </a:rPr>
              <a:t>Help to Identify Saving Opportunities</a:t>
            </a:r>
          </a:p>
          <a:p>
            <a:pPr algn="l"/>
            <a:r>
              <a:rPr lang="en-US" sz="2400" dirty="0">
                <a:solidFill>
                  <a:schemeClr val="tx1"/>
                </a:solidFill>
                <a:latin typeface="Times New Roman" panose="02020603050405020304" pitchFamily="18" charset="0"/>
                <a:cs typeface="Times New Roman" panose="02020603050405020304" pitchFamily="18" charset="0"/>
              </a:rPr>
              <a:t>Quantity Surveyors utilize their unique blend of different professions such as accounting, architecture and/or engineering to find ways that are cost saving to a project. This includes but not limited to a wide range assessment of the variables for the project cost, step by step cost reporting, evaluate project expenses, which should result in finding areas of the project budget that can be tweaked to reduce cost. Such as human resources, material substitutes or even alternative construction technology/methods.</a:t>
            </a:r>
          </a:p>
        </p:txBody>
      </p:sp>
    </p:spTree>
    <p:extLst>
      <p:ext uri="{BB962C8B-B14F-4D97-AF65-F5344CB8AC3E}">
        <p14:creationId xmlns:p14="http://schemas.microsoft.com/office/powerpoint/2010/main" val="117133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C9F96-B7BD-2457-7233-FE94B63AD1B1}"/>
              </a:ext>
            </a:extLst>
          </p:cNvPr>
          <p:cNvSpPr>
            <a:spLocks noGrp="1"/>
          </p:cNvSpPr>
          <p:nvPr>
            <p:ph type="title"/>
          </p:nvPr>
        </p:nvSpPr>
        <p:spPr/>
        <p:txBody>
          <a:bodyPr/>
          <a:lstStyle/>
          <a:p>
            <a:r>
              <a:rPr lang="en-US" dirty="0">
                <a:solidFill>
                  <a:srgbClr val="000000"/>
                </a:solidFill>
                <a:latin typeface="Times New Roman" panose="02020603050405020304" pitchFamily="18" charset="0"/>
              </a:rPr>
              <a:t>How can Quantity Surveying Help?</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F02CBEA-83CF-CAC6-FBDF-4DF69B924EB2}"/>
              </a:ext>
            </a:extLst>
          </p:cNvPr>
          <p:cNvSpPr>
            <a:spLocks noGrp="1"/>
          </p:cNvSpPr>
          <p:nvPr>
            <p:ph idx="1"/>
          </p:nvPr>
        </p:nvSpPr>
        <p:spPr/>
        <p:txBody>
          <a:bodyPr>
            <a:normAutofit fontScale="62500" lnSpcReduction="20000"/>
          </a:bodyPr>
          <a:lstStyle/>
          <a:p>
            <a:pPr marL="0" marR="0">
              <a:spcBef>
                <a:spcPts val="0"/>
              </a:spcBef>
              <a:spcAft>
                <a:spcPts val="0"/>
              </a:spcAft>
            </a:pPr>
            <a:r>
              <a:rPr lang="en-US" sz="6400" spc="-50" dirty="0">
                <a:solidFill>
                  <a:srgbClr val="000000"/>
                </a:solidFill>
                <a:latin typeface="Times New Roman" panose="02020603050405020304" pitchFamily="18" charset="0"/>
                <a:ea typeface="+mj-ea"/>
                <a:cs typeface="+mj-cs"/>
              </a:rPr>
              <a:t>Enhancing Project Efficiency</a:t>
            </a:r>
          </a:p>
          <a:p>
            <a:r>
              <a:rPr lang="en-US" sz="4700" spc="-50" dirty="0">
                <a:solidFill>
                  <a:srgbClr val="000000"/>
                </a:solidFill>
                <a:latin typeface="Times New Roman" panose="02020603050405020304" pitchFamily="18" charset="0"/>
                <a:ea typeface="+mj-ea"/>
                <a:cs typeface="+mj-cs"/>
              </a:rPr>
              <a:t>Quantity surveying ensures that your construction project is completed as efficiently as possible. This is so because potential cost of a project can be anticipated, strategically planned and make decisions regarding the project. There is an opportunity to track project cost where you will be informed of the expenses if you continue along a particular path, allowing you to make adjustments in order to save money, time, and resources. </a:t>
            </a:r>
          </a:p>
          <a:p>
            <a:endParaRPr lang="en-US" dirty="0"/>
          </a:p>
        </p:txBody>
      </p:sp>
    </p:spTree>
    <p:extLst>
      <p:ext uri="{BB962C8B-B14F-4D97-AF65-F5344CB8AC3E}">
        <p14:creationId xmlns:p14="http://schemas.microsoft.com/office/powerpoint/2010/main" val="3657311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9C7A-0062-3947-C68F-1D6644463E36}"/>
              </a:ext>
            </a:extLst>
          </p:cNvPr>
          <p:cNvSpPr>
            <a:spLocks noGrp="1"/>
          </p:cNvSpPr>
          <p:nvPr>
            <p:ph type="title"/>
          </p:nvPr>
        </p:nvSpPr>
        <p:spPr/>
        <p:txBody>
          <a:bodyPr/>
          <a:lstStyle/>
          <a:p>
            <a:r>
              <a:rPr lang="en-US" dirty="0">
                <a:solidFill>
                  <a:srgbClr val="000000"/>
                </a:solidFill>
                <a:latin typeface="Times New Roman" panose="02020603050405020304" pitchFamily="18" charset="0"/>
              </a:rPr>
              <a:t>Who is a Quantity Surveyor?</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616F680-45E1-4B25-6101-FF6DE121C226}"/>
              </a:ext>
            </a:extLst>
          </p:cNvPr>
          <p:cNvSpPr>
            <a:spLocks noGrp="1"/>
          </p:cNvSpPr>
          <p:nvPr>
            <p:ph idx="1"/>
          </p:nvPr>
        </p:nvSpPr>
        <p:spPr/>
        <p:txBody>
          <a:bodyPr>
            <a:normAutofit fontScale="70000" lnSpcReduction="20000"/>
          </a:bodyPr>
          <a:lstStyle/>
          <a:p>
            <a:r>
              <a:rPr lang="en-US" sz="4700" spc="-50" dirty="0">
                <a:solidFill>
                  <a:srgbClr val="000000"/>
                </a:solidFill>
                <a:latin typeface="Times New Roman" panose="02020603050405020304" pitchFamily="18" charset="0"/>
                <a:ea typeface="+mj-ea"/>
                <a:cs typeface="+mj-cs"/>
              </a:rPr>
              <a:t>Quantity Surveyors are the trained members of the construction professional team who are responsible for the financial management of the construction project.  They are also the  construction industry professionals with expert knowledge on construction contracts. A Quantity Surveyor is sometimes referred to as construction cost consultants, cost estimators, building economist, construction accountant or contractual and procurement specialist.</a:t>
            </a:r>
          </a:p>
        </p:txBody>
      </p:sp>
    </p:spTree>
    <p:extLst>
      <p:ext uri="{BB962C8B-B14F-4D97-AF65-F5344CB8AC3E}">
        <p14:creationId xmlns:p14="http://schemas.microsoft.com/office/powerpoint/2010/main" val="2073262844"/>
      </p:ext>
    </p:extLst>
  </p:cSld>
  <p:clrMapOvr>
    <a:masterClrMapping/>
  </p:clrMapOvr>
</p:sld>
</file>

<file path=ppt/theme/theme1.xml><?xml version="1.0" encoding="utf-8"?>
<a:theme xmlns:a="http://schemas.openxmlformats.org/drawingml/2006/main" name="1_RetrospectVTI">
  <a:themeElements>
    <a:clrScheme name="Custom 34">
      <a:dk1>
        <a:sysClr val="windowText" lastClr="000000"/>
      </a:dk1>
      <a:lt1>
        <a:sysClr val="window" lastClr="FFFFFF"/>
      </a:lt1>
      <a:dk2>
        <a:srgbClr val="39302A"/>
      </a:dk2>
      <a:lt2>
        <a:srgbClr val="E5DEDB"/>
      </a:lt2>
      <a:accent1>
        <a:srgbClr val="EC7016"/>
      </a:accent1>
      <a:accent2>
        <a:srgbClr val="F8931D"/>
      </a:accent2>
      <a:accent3>
        <a:srgbClr val="CE8D3E"/>
      </a:accent3>
      <a:accent4>
        <a:srgbClr val="E64823"/>
      </a:accent4>
      <a:accent5>
        <a:srgbClr val="FFCA08"/>
      </a:accent5>
      <a:accent6>
        <a:srgbClr val="9C6A6A"/>
      </a:accent6>
      <a:hlink>
        <a:srgbClr val="2998E3"/>
      </a:hlink>
      <a:folHlink>
        <a:srgbClr val="7F723D"/>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Override1.xml><?xml version="1.0" encoding="utf-8"?>
<a:themeOverride xmlns:a="http://schemas.openxmlformats.org/drawingml/2006/main">
  <a:clrScheme name="Custom 41">
    <a:dk1>
      <a:sysClr val="windowText" lastClr="000000"/>
    </a:dk1>
    <a:lt1>
      <a:sysClr val="window" lastClr="FFFFFF"/>
    </a:lt1>
    <a:dk2>
      <a:srgbClr val="39302A"/>
    </a:dk2>
    <a:lt2>
      <a:srgbClr val="E5DEDB"/>
    </a:lt2>
    <a:accent1>
      <a:srgbClr val="F36826"/>
    </a:accent1>
    <a:accent2>
      <a:srgbClr val="FB8E09"/>
    </a:accent2>
    <a:accent3>
      <a:srgbClr val="D48B32"/>
    </a:accent3>
    <a:accent4>
      <a:srgbClr val="E64823"/>
    </a:accent4>
    <a:accent5>
      <a:srgbClr val="FFCA08"/>
    </a:accent5>
    <a:accent6>
      <a:srgbClr val="AF695B"/>
    </a:accent6>
    <a:hlink>
      <a:srgbClr val="2998E3"/>
    </a:hlink>
    <a:folHlink>
      <a:srgbClr val="7F723D"/>
    </a:folHlink>
  </a:clrScheme>
</a:themeOverride>
</file>

<file path=ppt/theme/themeOverride2.xml><?xml version="1.0" encoding="utf-8"?>
<a:themeOverride xmlns:a="http://schemas.openxmlformats.org/drawingml/2006/main">
  <a:clrScheme name="Custom 41">
    <a:dk1>
      <a:sysClr val="windowText" lastClr="000000"/>
    </a:dk1>
    <a:lt1>
      <a:sysClr val="window" lastClr="FFFFFF"/>
    </a:lt1>
    <a:dk2>
      <a:srgbClr val="39302A"/>
    </a:dk2>
    <a:lt2>
      <a:srgbClr val="E5DEDB"/>
    </a:lt2>
    <a:accent1>
      <a:srgbClr val="F36826"/>
    </a:accent1>
    <a:accent2>
      <a:srgbClr val="FB8E09"/>
    </a:accent2>
    <a:accent3>
      <a:srgbClr val="D48B32"/>
    </a:accent3>
    <a:accent4>
      <a:srgbClr val="E64823"/>
    </a:accent4>
    <a:accent5>
      <a:srgbClr val="FFCA08"/>
    </a:accent5>
    <a:accent6>
      <a:srgbClr val="AF695B"/>
    </a:accent6>
    <a:hlink>
      <a:srgbClr val="2998E3"/>
    </a:hlink>
    <a:folHlink>
      <a:srgbClr val="7F723D"/>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8cfdeb0-bea7-4c70-bf94-0ce8be93f2d8" xsi:nil="true"/>
    <TaxCatchAll xmlns="41179f31-5678-409a-8780-8cbc6aaad884" xsi:nil="true"/>
    <lcf76f155ced4ddcb4097134ff3c332f xmlns="58cfdeb0-bea7-4c70-bf94-0ce8be93f2d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FD969D99DA0C84E86544DB2497A23B3" ma:contentTypeVersion="17" ma:contentTypeDescription="Create a new document." ma:contentTypeScope="" ma:versionID="e2fa1460dbab9a93c2092d72686cbe09">
  <xsd:schema xmlns:xsd="http://www.w3.org/2001/XMLSchema" xmlns:xs="http://www.w3.org/2001/XMLSchema" xmlns:p="http://schemas.microsoft.com/office/2006/metadata/properties" xmlns:ns2="58cfdeb0-bea7-4c70-bf94-0ce8be93f2d8" xmlns:ns3="41179f31-5678-409a-8780-8cbc6aaad884" targetNamespace="http://schemas.microsoft.com/office/2006/metadata/properties" ma:root="true" ma:fieldsID="eaa0fdd701a2f71cbccca7cbbf1a9d56" ns2:_="" ns3:_="">
    <xsd:import namespace="58cfdeb0-bea7-4c70-bf94-0ce8be93f2d8"/>
    <xsd:import namespace="41179f31-5678-409a-8780-8cbc6aaad88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fdeb0-bea7-4c70-bf94-0ce8be93f2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dbc461b-850d-42d8-966c-a2e5f50f7d2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179f31-5678-409a-8780-8cbc6aaad884"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536b2b3-2f43-4e71-9cca-5fa183252134}" ma:internalName="TaxCatchAll" ma:showField="CatchAllData" ma:web="41179f31-5678-409a-8780-8cbc6aaad8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8A3B04-B0F3-4C12-A722-52B5CF6D9723}">
  <ds:schemaRefs>
    <ds:schemaRef ds:uri="http://schemas.microsoft.com/sharepoint/v3/contenttype/forms"/>
  </ds:schemaRefs>
</ds:datastoreItem>
</file>

<file path=customXml/itemProps2.xml><?xml version="1.0" encoding="utf-8"?>
<ds:datastoreItem xmlns:ds="http://schemas.openxmlformats.org/officeDocument/2006/customXml" ds:itemID="{4F5B1FD9-3BB6-4DA9-A089-3B68C2323D4F}">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A3DD7B9E-9242-4A22-AC3D-9257D7A6B997}"/>
</file>

<file path=docProps/app.xml><?xml version="1.0" encoding="utf-8"?>
<Properties xmlns="http://schemas.openxmlformats.org/officeDocument/2006/extended-properties" xmlns:vt="http://schemas.openxmlformats.org/officeDocument/2006/docPropsVTypes">
  <Template>{89304DE7-7A29-4AD5-B2AF-BD41F6901127}tf33845126_win32</Template>
  <TotalTime>483</TotalTime>
  <Words>2668</Words>
  <Application>Microsoft Office PowerPoint</Application>
  <PresentationFormat>Widescreen</PresentationFormat>
  <Paragraphs>116</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Bookman Old Style</vt:lpstr>
      <vt:lpstr>Calibri</vt:lpstr>
      <vt:lpstr>Franklin Gothic Book</vt:lpstr>
      <vt:lpstr>Times New Roman</vt:lpstr>
      <vt:lpstr>1_RetrospectVTI</vt:lpstr>
      <vt:lpstr>The Role of  Quantity Surveyors  in Real Estate Development</vt:lpstr>
      <vt:lpstr>Focus of Presentation:</vt:lpstr>
      <vt:lpstr>Quantity surveying</vt:lpstr>
      <vt:lpstr>Quantity surveying</vt:lpstr>
      <vt:lpstr>Brief history of Quantity Surveying (including Jamaica)</vt:lpstr>
      <vt:lpstr>How can Quantity Surveying Help?</vt:lpstr>
      <vt:lpstr>How can Quantity Surveying Help?</vt:lpstr>
      <vt:lpstr>How can Quantity Surveying Help? </vt:lpstr>
      <vt:lpstr>Who is a Quantity Surveyor? </vt:lpstr>
      <vt:lpstr>Who is a Quantity Surveyor?   A quantity surveyor will typically need to: </vt:lpstr>
      <vt:lpstr>When Should a Quantity Surveyor be Engaged on a project?</vt:lpstr>
      <vt:lpstr>Roles and Responsibilities of a Quantity Surveyor</vt:lpstr>
      <vt:lpstr>Roles and Responsibilities of a Quantity Surveyor</vt:lpstr>
      <vt:lpstr>Quantity Surveyor’s role can be broken down into the following area:</vt:lpstr>
      <vt:lpstr>PRE-CONSTRUCTION STAGE -  Cost Estimation and Budgeting  </vt:lpstr>
      <vt:lpstr>PRE-CONSTRUCTION STAGE -  Design Phase</vt:lpstr>
      <vt:lpstr>PRE-CONSTRUCTION STAGE -  Tendering Stage</vt:lpstr>
      <vt:lpstr>CONSTRUCTION STAGE  </vt:lpstr>
      <vt:lpstr>CONSTRUCTION STAGE -  Measurement and Quantification of Materials</vt:lpstr>
      <vt:lpstr>CONSTRUCTION STAGE -  Cost Control and Management</vt:lpstr>
      <vt:lpstr>POST - CONSTRUCTION STAGE  </vt:lpstr>
      <vt:lpstr>POST - CONSTRUCTION STAGE  Final Account Settlement</vt:lpstr>
      <vt:lpstr>POST - CONSTRUCTION STAGE  Value Engineering and Cost-saving Strategies</vt:lpstr>
      <vt:lpstr>Professional Quantity Surveyors -  Why is it important to use Professional Quantity Surveyors?</vt:lpstr>
      <vt:lpstr>Professional Quantity Surveyors -  Jamaican Institute of Quantity Surveyors </vt:lpstr>
      <vt:lpstr>Other Duties of Quantity Surveyors </vt:lpstr>
      <vt:lpstr>Future of Quantity Surveying </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 Provisions for Effective Implementation</dc:title>
  <dc:creator>JIQS President</dc:creator>
  <cp:lastModifiedBy>JIQS President</cp:lastModifiedBy>
  <cp:revision>15</cp:revision>
  <dcterms:created xsi:type="dcterms:W3CDTF">2023-09-22T16:11:06Z</dcterms:created>
  <dcterms:modified xsi:type="dcterms:W3CDTF">2023-10-26T17:46:58Z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