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sldIdLst>
    <p:sldId id="256" r:id="rId5"/>
    <p:sldId id="257" r:id="rId6"/>
    <p:sldId id="258" r:id="rId7"/>
    <p:sldId id="259" r:id="rId8"/>
    <p:sldId id="261" r:id="rId9"/>
    <p:sldId id="260" r:id="rId10"/>
    <p:sldId id="273" r:id="rId11"/>
    <p:sldId id="271" r:id="rId12"/>
    <p:sldId id="269" r:id="rId13"/>
    <p:sldId id="264" r:id="rId14"/>
    <p:sldId id="270" r:id="rId15"/>
    <p:sldId id="265" r:id="rId16"/>
    <p:sldId id="266" r:id="rId17"/>
    <p:sldId id="267" r:id="rId18"/>
    <p:sldId id="277" r:id="rId19"/>
    <p:sldId id="278" r:id="rId20"/>
    <p:sldId id="279" r:id="rId21"/>
    <p:sldId id="280" r:id="rId22"/>
    <p:sldId id="281" r:id="rId23"/>
    <p:sldId id="282" r:id="rId24"/>
    <p:sldId id="283" r:id="rId25"/>
    <p:sldId id="284" r:id="rId26"/>
    <p:sldId id="285" r:id="rId27"/>
    <p:sldId id="286" r:id="rId28"/>
    <p:sldId id="287" r:id="rId29"/>
    <p:sldId id="27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4718"/>
  </p:normalViewPr>
  <p:slideViewPr>
    <p:cSldViewPr snapToGrid="0">
      <p:cViewPr varScale="1">
        <p:scale>
          <a:sx n="67" d="100"/>
          <a:sy n="67" d="100"/>
        </p:scale>
        <p:origin x="102" y="180"/>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87ADD9-2083-264C-A652-8D52D02F7E72}" type="datetimeFigureOut">
              <a:rPr lang="en-US" smtClean="0"/>
              <a:t>10/26/2023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DF5F765C-C4D3-9E47-4AAF-A86326E97EA9}"/>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189FB01-6CE9-5786-6211-332965726FBF}"/>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0">
            <a:extLst>
              <a:ext uri="{FF2B5EF4-FFF2-40B4-BE49-F238E27FC236}">
                <a16:creationId xmlns:a16="http://schemas.microsoft.com/office/drawing/2014/main" id="{6E284645-0325-D4AD-4A35-1EDA68C65797}"/>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8">
            <a:extLst>
              <a:ext uri="{FF2B5EF4-FFF2-40B4-BE49-F238E27FC236}">
                <a16:creationId xmlns:a16="http://schemas.microsoft.com/office/drawing/2014/main" id="{0F519DBD-7594-79CB-6E2A-015A41B47EAE}"/>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BD09FCD2-F817-A6F1-6CCC-2488BA08C6D9}"/>
              </a:ext>
            </a:extLst>
          </p:cNvPr>
          <p:cNvGrpSpPr/>
          <p:nvPr userDrawn="1"/>
        </p:nvGrpSpPr>
        <p:grpSpPr>
          <a:xfrm>
            <a:off x="8264427" y="-3419"/>
            <a:ext cx="3927573" cy="3165022"/>
            <a:chOff x="9857014" y="13834"/>
            <a:chExt cx="2334986" cy="1881641"/>
          </a:xfrm>
        </p:grpSpPr>
        <p:sp>
          <p:nvSpPr>
            <p:cNvPr id="13" name="Freeform 14">
              <a:extLst>
                <a:ext uri="{FF2B5EF4-FFF2-40B4-BE49-F238E27FC236}">
                  <a16:creationId xmlns:a16="http://schemas.microsoft.com/office/drawing/2014/main" id="{BF65559B-B245-E03A-A2F3-5E5FF11D3969}"/>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5">
              <a:extLst>
                <a:ext uri="{FF2B5EF4-FFF2-40B4-BE49-F238E27FC236}">
                  <a16:creationId xmlns:a16="http://schemas.microsoft.com/office/drawing/2014/main" id="{6DCE2137-70DB-A964-CFB8-A86CCF8C717E}"/>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Freeform 21">
            <a:extLst>
              <a:ext uri="{FF2B5EF4-FFF2-40B4-BE49-F238E27FC236}">
                <a16:creationId xmlns:a16="http://schemas.microsoft.com/office/drawing/2014/main" id="{D72F0D93-E185-A69D-62F9-AB86C0589CAB}"/>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27">
            <a:extLst>
              <a:ext uri="{FF2B5EF4-FFF2-40B4-BE49-F238E27FC236}">
                <a16:creationId xmlns:a16="http://schemas.microsoft.com/office/drawing/2014/main" id="{71259A40-36F7-7B01-C5A6-B1E82E82916D}"/>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716316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2DF68-3089-814D-8A14-C651FE91885E}" type="datetime1">
              <a:rPr lang="en-US" smtClean="0"/>
              <a:pPr/>
              <a:t>10/26/2023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0055474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89867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10771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0286573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69578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68509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87280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2DF68-3089-814D-8A14-C651FE91885E}"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85053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10/26/2023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6401835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10/26/2023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9051083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C8446-696E-6942-B6C8-CC9CAD0B34E0}"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8" name="Freeform 3">
            <a:extLst>
              <a:ext uri="{FF2B5EF4-FFF2-40B4-BE49-F238E27FC236}">
                <a16:creationId xmlns:a16="http://schemas.microsoft.com/office/drawing/2014/main" id="{7477F2B2-AEE3-3B87-1C56-D74C82232F9B}"/>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0691B2CE-2C7A-94B9-CE9E-0F15AD80EE66}"/>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10" name="Freeform 5">
            <a:extLst>
              <a:ext uri="{FF2B5EF4-FFF2-40B4-BE49-F238E27FC236}">
                <a16:creationId xmlns:a16="http://schemas.microsoft.com/office/drawing/2014/main" id="{37E27F7D-6097-EB11-48AC-DFF70DCDFD3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E61A688D-8D91-EC4E-E59E-F3BD476ED6E1}"/>
              </a:ext>
            </a:extLst>
          </p:cNvPr>
          <p:cNvGrpSpPr/>
          <p:nvPr userDrawn="1"/>
        </p:nvGrpSpPr>
        <p:grpSpPr>
          <a:xfrm>
            <a:off x="8082092" y="5590903"/>
            <a:ext cx="1572380" cy="1267097"/>
            <a:chOff x="7413403" y="4976359"/>
            <a:chExt cx="2334986" cy="1881641"/>
          </a:xfrm>
        </p:grpSpPr>
        <p:sp>
          <p:nvSpPr>
            <p:cNvPr id="12" name="Freeform 6">
              <a:extLst>
                <a:ext uri="{FF2B5EF4-FFF2-40B4-BE49-F238E27FC236}">
                  <a16:creationId xmlns:a16="http://schemas.microsoft.com/office/drawing/2014/main" id="{8951BA43-65A6-5C13-9FE3-F8CCC564AA0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13" name="Freeform 7">
              <a:extLst>
                <a:ext uri="{FF2B5EF4-FFF2-40B4-BE49-F238E27FC236}">
                  <a16:creationId xmlns:a16="http://schemas.microsoft.com/office/drawing/2014/main" id="{0509941C-FB44-5CB5-4C2B-BB773572C7B3}"/>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Tree>
    <p:extLst>
      <p:ext uri="{BB962C8B-B14F-4D97-AF65-F5344CB8AC3E}">
        <p14:creationId xmlns:p14="http://schemas.microsoft.com/office/powerpoint/2010/main" val="284661966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10/26/2023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429469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10/26/2023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73422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10/26/2023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1546452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10/26/2023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92931-05C6-8543-8B6E-A8BD29BD5C2B}" type="datetime1">
              <a:rPr lang="en-US" smtClean="0"/>
              <a:pPr/>
              <a:t>10/26/2023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475EAA6C-EE85-7365-D3F1-6CC516A7D069}"/>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1">
            <a:extLst>
              <a:ext uri="{FF2B5EF4-FFF2-40B4-BE49-F238E27FC236}">
                <a16:creationId xmlns:a16="http://schemas.microsoft.com/office/drawing/2014/main" id="{23D5EA5B-25DE-B8F3-470D-BF15479D6D1B}"/>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3">
            <a:extLst>
              <a:ext uri="{FF2B5EF4-FFF2-40B4-BE49-F238E27FC236}">
                <a16:creationId xmlns:a16="http://schemas.microsoft.com/office/drawing/2014/main" id="{972A549D-FD4C-9E92-C7C3-3C7C7B54E6D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4">
            <a:extLst>
              <a:ext uri="{FF2B5EF4-FFF2-40B4-BE49-F238E27FC236}">
                <a16:creationId xmlns:a16="http://schemas.microsoft.com/office/drawing/2014/main" id="{F9F50EE4-99C7-62F8-1C75-3F2279206B86}"/>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1195119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62DF68-3089-814D-8A14-C651FE91885E}" type="datetime1">
              <a:rPr lang="en-US" smtClean="0"/>
              <a:pPr/>
              <a:t>10/26/2023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6863814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62DF68-3089-814D-8A14-C651FE91885E}" type="datetime1">
              <a:rPr lang="en-US" smtClean="0"/>
              <a:pPr/>
              <a:t>10/26/2023</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95611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62DF68-3089-814D-8A14-C651FE91885E}" type="datetime1">
              <a:rPr lang="en-US" smtClean="0"/>
              <a:pPr/>
              <a:t>10/26/2023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9665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2DF68-3089-814D-8A14-C651FE91885E}" type="datetime1">
              <a:rPr lang="en-US" smtClean="0"/>
              <a:pPr/>
              <a:t>10/26/2023</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588862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2DF68-3089-814D-8A14-C651FE91885E}" type="datetime1">
              <a:rPr lang="en-US" smtClean="0"/>
              <a:pPr/>
              <a:t>10/26/2023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7203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2DF68-3089-814D-8A14-C651FE91885E}" type="datetime1">
              <a:rPr lang="en-US" smtClean="0"/>
              <a:pPr/>
              <a:t>10/26/2023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0503289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62DF68-3089-814D-8A14-C651FE91885E}" type="datetime1">
              <a:rPr lang="en-US" smtClean="0"/>
              <a:pPr/>
              <a:t>10/26/2023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290187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51" r:id="rId23"/>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470245" y="900752"/>
            <a:ext cx="5794181" cy="2528248"/>
          </a:xfrm>
        </p:spPr>
        <p:txBody>
          <a:bodyPr/>
          <a:lstStyle/>
          <a:p>
            <a:pPr algn="ctr"/>
            <a:r>
              <a:rPr lang="en-US" dirty="0">
                <a:latin typeface="Matura MT Script Capitals" panose="03020802060602070202" pitchFamily="66" charset="0"/>
              </a:rPr>
              <a:t>Joint Ventures </a:t>
            </a:r>
            <a:br>
              <a:rPr lang="en-US" dirty="0">
                <a:latin typeface="Matura MT Script Capitals" panose="03020802060602070202" pitchFamily="66" charset="0"/>
              </a:rPr>
            </a:br>
            <a:r>
              <a:rPr lang="en-US" sz="4800" dirty="0">
                <a:latin typeface="Matura MT Script Capitals" panose="03020802060602070202" pitchFamily="66" charset="0"/>
              </a:rPr>
              <a:t>and Issues arising</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2358887" y="4916556"/>
            <a:ext cx="5905539" cy="1603513"/>
          </a:xfrm>
        </p:spPr>
        <p:txBody>
          <a:bodyPr/>
          <a:lstStyle/>
          <a:p>
            <a:pPr algn="ctr"/>
            <a:r>
              <a:rPr lang="en-US" sz="2800" dirty="0">
                <a:latin typeface="Monotype Corsiva" panose="03010101010201010101" pitchFamily="66" charset="0"/>
                <a:cs typeface="Times New Roman" panose="02020603050405020304" pitchFamily="18" charset="0"/>
              </a:rPr>
              <a:t>Licea-Ann Smith</a:t>
            </a:r>
          </a:p>
          <a:p>
            <a:pPr algn="ctr"/>
            <a:r>
              <a:rPr lang="en-US" dirty="0">
                <a:latin typeface="Monotype Corsiva" panose="03010101010201010101" pitchFamily="66" charset="0"/>
                <a:cs typeface="Times New Roman" panose="02020603050405020304" pitchFamily="18" charset="0"/>
              </a:rPr>
              <a:t>Attorney-at-Law</a:t>
            </a:r>
          </a:p>
          <a:p>
            <a:pPr algn="ctr"/>
            <a:r>
              <a:rPr lang="en-US" dirty="0">
                <a:latin typeface="Monotype Corsiva" panose="03010101010201010101" pitchFamily="66" charset="0"/>
                <a:cs typeface="Times New Roman" panose="02020603050405020304" pitchFamily="18" charset="0"/>
              </a:rPr>
              <a:t>October, 2023</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2305878" y="1073426"/>
            <a:ext cx="6904383" cy="1025722"/>
          </a:xfrm>
        </p:spPr>
        <p:txBody>
          <a:bodyPr>
            <a:normAutofit/>
          </a:bodyPr>
          <a:lstStyle/>
          <a:p>
            <a:pPr algn="ctr"/>
            <a:r>
              <a:rPr lang="en-JM" b="1" dirty="0">
                <a:solidFill>
                  <a:srgbClr val="222222"/>
                </a:solidFill>
                <a:effectLst/>
                <a:latin typeface="Monotype Corsiva" panose="03010101010201010101" pitchFamily="66" charset="0"/>
                <a:ea typeface="Times New Roman" panose="02020603050405020304" pitchFamily="18" charset="0"/>
                <a:cs typeface="Times New Roman" panose="02020603050405020304" pitchFamily="18" charset="0"/>
              </a:rPr>
              <a:t>Issues Arising:</a:t>
            </a:r>
            <a:r>
              <a:rPr lang="en-US" sz="3200" dirty="0">
                <a:latin typeface="Monotype Corsiva" panose="03010101010201010101" pitchFamily="66" charset="0"/>
                <a:cs typeface="Times New Roman" panose="02020603050405020304" pitchFamily="18" charset="0"/>
              </a:rPr>
              <a:t> </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12"/>
          </p:nvPr>
        </p:nvSpPr>
        <p:spPr/>
        <p:txBody>
          <a:bodyPr/>
          <a:lstStyle/>
          <a:p>
            <a:fld id="{294A09A9-5501-47C1-A89A-A340965A2BE2}" type="slidenum">
              <a:rPr lang="en-US" smtClean="0"/>
              <a:pPr/>
              <a:t>10</a:t>
            </a:fld>
            <a:endParaRPr lang="en-US" dirty="0"/>
          </a:p>
        </p:txBody>
      </p:sp>
      <p:sp>
        <p:nvSpPr>
          <p:cNvPr id="5" name="TextBox 4">
            <a:extLst>
              <a:ext uri="{FF2B5EF4-FFF2-40B4-BE49-F238E27FC236}">
                <a16:creationId xmlns:a16="http://schemas.microsoft.com/office/drawing/2014/main" id="{955DC352-A811-7F15-8939-E3D48DA1392B}"/>
              </a:ext>
            </a:extLst>
          </p:cNvPr>
          <p:cNvSpPr txBox="1"/>
          <p:nvPr/>
        </p:nvSpPr>
        <p:spPr>
          <a:xfrm>
            <a:off x="1590260" y="2801076"/>
            <a:ext cx="8971723" cy="2465996"/>
          </a:xfrm>
          <a:prstGeom prst="rect">
            <a:avLst/>
          </a:prstGeom>
          <a:noFill/>
        </p:spPr>
        <p:txBody>
          <a:bodyPr wrap="square" rtlCol="0">
            <a:spAutoFit/>
          </a:bodyPr>
          <a:lstStyle/>
          <a:p>
            <a:pPr marL="457200" marR="0" indent="-457200" algn="just">
              <a:lnSpc>
                <a:spcPts val="2000"/>
              </a:lnSpc>
              <a:spcBef>
                <a:spcPts val="0"/>
              </a:spcBef>
              <a:spcAft>
                <a:spcPts val="12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Delays in project delivery have resulted in the consumer-centric regulatory regime pushing developers to form joint ventures as they </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tremendous flexibility in pursuit of real estate deals. They allow parties to execute deals collectively that they could not individually and are an effective means of pooling capital.</a:t>
            </a:r>
          </a:p>
          <a:p>
            <a:pPr marR="0" algn="just">
              <a:lnSpc>
                <a:spcPts val="2000"/>
              </a:lnSpc>
              <a:spcBef>
                <a:spcPts val="0"/>
              </a:spcBef>
              <a:spcAft>
                <a:spcPts val="1200"/>
              </a:spcAft>
            </a:pPr>
            <a:endPar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ts val="2000"/>
              </a:lnSpc>
              <a:spcBef>
                <a:spcPts val="0"/>
              </a:spcBef>
              <a:spcAft>
                <a:spcPts val="1200"/>
              </a:spcAft>
              <a:buFont typeface="Arial" panose="020B0604020202020204" pitchFamily="34" charset="0"/>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High Peaks Capital blog</a:t>
            </a:r>
            <a:endParaRPr lang="en-US"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2092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a:xfrm>
            <a:off x="1167492" y="702365"/>
            <a:ext cx="9779183" cy="702364"/>
          </a:xfrm>
        </p:spPr>
        <p:txBody>
          <a:bodyPr/>
          <a:lstStyle/>
          <a:p>
            <a:r>
              <a:rPr lang="en-JM" sz="3600" b="1" dirty="0">
                <a:solidFill>
                  <a:schemeClr val="tx1"/>
                </a:solidFill>
                <a:effectLst/>
                <a:latin typeface="Monotype Corsiva" panose="03010101010201010101" pitchFamily="66" charset="0"/>
                <a:ea typeface="Times New Roman" panose="02020603050405020304" pitchFamily="18" charset="0"/>
                <a:cs typeface="Times New Roman" panose="02020603050405020304" pitchFamily="18" charset="0"/>
              </a:rPr>
              <a:t>Issues Arising (cont’d)</a:t>
            </a:r>
            <a:endParaRPr lang="en-US" sz="3600" dirty="0">
              <a:solidFill>
                <a:schemeClr val="tx1"/>
              </a:solidFill>
            </a:endParaRPr>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12"/>
          </p:nvPr>
        </p:nvSpPr>
        <p:spPr/>
        <p:txBody>
          <a:bodyPr/>
          <a:lstStyle/>
          <a:p>
            <a:fld id="{294A09A9-5501-47C1-A89A-A340965A2BE2}" type="slidenum">
              <a:rPr lang="en-US" smtClean="0"/>
              <a:t>11</a:t>
            </a:fld>
            <a:endParaRPr lang="en-US" dirty="0"/>
          </a:p>
        </p:txBody>
      </p:sp>
      <p:sp>
        <p:nvSpPr>
          <p:cNvPr id="7" name="TextBox 6">
            <a:extLst>
              <a:ext uri="{FF2B5EF4-FFF2-40B4-BE49-F238E27FC236}">
                <a16:creationId xmlns:a16="http://schemas.microsoft.com/office/drawing/2014/main" id="{29385F55-6196-1E72-5A3C-A75B94C029F1}"/>
              </a:ext>
            </a:extLst>
          </p:cNvPr>
          <p:cNvSpPr txBox="1"/>
          <p:nvPr/>
        </p:nvSpPr>
        <p:spPr>
          <a:xfrm>
            <a:off x="1423283" y="2941142"/>
            <a:ext cx="9345433" cy="1666675"/>
          </a:xfrm>
          <a:prstGeom prst="rect">
            <a:avLst/>
          </a:prstGeom>
          <a:noFill/>
        </p:spPr>
        <p:txBody>
          <a:bodyPr wrap="square" rtlCol="0">
            <a:spAutoFit/>
          </a:bodyPr>
          <a:lstStyle/>
          <a:p>
            <a:pPr marL="907415" marR="510540" indent="-457200" algn="just">
              <a:lnSpc>
                <a:spcPct val="115000"/>
              </a:lnSpc>
              <a:spcBef>
                <a:spcPts val="0"/>
              </a:spcBef>
              <a:spcAft>
                <a:spcPts val="1800"/>
              </a:spcAft>
              <a:buFont typeface="Arial" panose="020B0604020202020204" pitchFamily="34" charset="0"/>
              <a:buChar char="•"/>
            </a:pPr>
            <a:r>
              <a:rPr lang="en-US" sz="2600" dirty="0">
                <a:effectLst/>
                <a:latin typeface="Times New Roman" panose="02020603050405020304" pitchFamily="18" charset="0"/>
                <a:ea typeface="Calibri" panose="020F0502020204030204" pitchFamily="34" charset="0"/>
              </a:rPr>
              <a:t>What are the risks of entering into a joint venture and is it worth it?</a:t>
            </a:r>
          </a:p>
          <a:p>
            <a:pPr marL="907415" marR="510540" indent="-457200" algn="just">
              <a:lnSpc>
                <a:spcPct val="115000"/>
              </a:lnSpc>
              <a:spcBef>
                <a:spcPts val="0"/>
              </a:spcBef>
              <a:spcAft>
                <a:spcPts val="1800"/>
              </a:spcAft>
              <a:buFont typeface="Arial" panose="020B0604020202020204" pitchFamily="34" charset="0"/>
              <a:buChar char="•"/>
            </a:pPr>
            <a:r>
              <a:rPr lang="en-US" sz="2600" dirty="0">
                <a:effectLst/>
                <a:latin typeface="Times New Roman" panose="02020603050405020304" pitchFamily="18" charset="0"/>
                <a:ea typeface="Calibri" panose="020F0502020204030204" pitchFamily="34" charset="0"/>
              </a:rPr>
              <a:t>The short answer is: It depends.</a:t>
            </a:r>
            <a:endParaRPr lang="en-US" sz="2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49840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702364"/>
            <a:ext cx="9779183" cy="993913"/>
          </a:xfrm>
        </p:spPr>
        <p:txBody>
          <a:bodyPr/>
          <a:lstStyle/>
          <a:p>
            <a:r>
              <a:rPr lang="en-JM" sz="3600" b="1" dirty="0">
                <a:solidFill>
                  <a:srgbClr val="222222"/>
                </a:solidFill>
                <a:effectLst/>
                <a:latin typeface="Monotype Corsiva" panose="03010101010201010101" pitchFamily="66" charset="0"/>
                <a:ea typeface="Times New Roman" panose="02020603050405020304" pitchFamily="18" charset="0"/>
                <a:cs typeface="Times New Roman" panose="02020603050405020304" pitchFamily="18" charset="0"/>
              </a:rPr>
              <a:t>Issues Arising (cont’d)</a:t>
            </a:r>
            <a:endParaRPr lang="en-US" sz="3600" dirty="0"/>
          </a:p>
        </p:txBody>
      </p:sp>
      <p:sp>
        <p:nvSpPr>
          <p:cNvPr id="11" name="Content Placeholder 10">
            <a:extLst>
              <a:ext uri="{FF2B5EF4-FFF2-40B4-BE49-F238E27FC236}">
                <a16:creationId xmlns:a16="http://schemas.microsoft.com/office/drawing/2014/main" id="{AB288CED-1DCC-8684-DA58-903797336FFA}"/>
              </a:ext>
            </a:extLst>
          </p:cNvPr>
          <p:cNvSpPr>
            <a:spLocks noGrp="1"/>
          </p:cNvSpPr>
          <p:nvPr>
            <p:ph idx="1"/>
          </p:nvPr>
        </p:nvSpPr>
        <p:spPr>
          <a:xfrm>
            <a:off x="1590261" y="2001078"/>
            <a:ext cx="8839200" cy="3233531"/>
          </a:xfrm>
        </p:spPr>
        <p:txBody>
          <a:bodyPr/>
          <a:lstStyle/>
          <a:p>
            <a:pPr marL="342900" indent="-342900" algn="just">
              <a:lnSpc>
                <a:spcPct val="114000"/>
              </a:lnSpc>
              <a:spcBef>
                <a:spcPts val="1200"/>
              </a:spcBef>
              <a:buFont typeface="Arial" panose="020B0604020202020204" pitchFamily="34" charset="0"/>
              <a:buChar char="•"/>
            </a:pPr>
            <a:r>
              <a:rPr lang="en-US" sz="2600" dirty="0">
                <a:effectLst/>
                <a:latin typeface="Times New Roman" panose="02020603050405020304" pitchFamily="18" charset="0"/>
                <a:ea typeface="Calibri" panose="020F0502020204030204" pitchFamily="34" charset="0"/>
              </a:rPr>
              <a:t>In the recent case of </a:t>
            </a:r>
            <a:r>
              <a:rPr lang="en-US" sz="2600" b="1" i="1" dirty="0">
                <a:effectLst/>
                <a:latin typeface="Times New Roman" panose="02020603050405020304" pitchFamily="18" charset="0"/>
                <a:ea typeface="Calibri" panose="020F0502020204030204" pitchFamily="34" charset="0"/>
              </a:rPr>
              <a:t>Caribbean Real Estate Investment Fund</a:t>
            </a:r>
            <a:r>
              <a:rPr lang="en-US" sz="2600" dirty="0">
                <a:effectLst/>
                <a:latin typeface="Times New Roman" panose="02020603050405020304" pitchFamily="18" charset="0"/>
                <a:ea typeface="Calibri" panose="020F0502020204030204" pitchFamily="34" charset="0"/>
              </a:rPr>
              <a:t> v. </a:t>
            </a:r>
            <a:r>
              <a:rPr lang="en-US" sz="2600" b="1" i="1" dirty="0" err="1">
                <a:effectLst/>
                <a:latin typeface="Times New Roman" panose="02020603050405020304" pitchFamily="18" charset="0"/>
                <a:ea typeface="Calibri" panose="020F0502020204030204" pitchFamily="34" charset="0"/>
              </a:rPr>
              <a:t>Valrine</a:t>
            </a:r>
            <a:r>
              <a:rPr lang="en-US" sz="2600" b="1" i="1" dirty="0">
                <a:effectLst/>
                <a:latin typeface="Times New Roman" panose="02020603050405020304" pitchFamily="18" charset="0"/>
                <a:ea typeface="Calibri" panose="020F0502020204030204" pitchFamily="34" charset="0"/>
              </a:rPr>
              <a:t> King</a:t>
            </a:r>
            <a:r>
              <a:rPr lang="en-US" sz="2600" dirty="0">
                <a:effectLst/>
                <a:latin typeface="Times New Roman" panose="02020603050405020304" pitchFamily="18" charset="0"/>
                <a:ea typeface="Calibri" panose="020F0502020204030204" pitchFamily="34" charset="0"/>
              </a:rPr>
              <a:t> at first instance in the Supreme Court [2017] JMSC Civ 205 and then the Court of Appeal [2023] JMCA Civ 18 the Court was tasked with, inter alia, reviewing the terms of a Joint Venture Agreement entered into between a landowner and a developer.</a:t>
            </a:r>
            <a:endParaRPr lang="en-US" sz="2600" dirty="0"/>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5631196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167492" y="662609"/>
            <a:ext cx="9779183" cy="940904"/>
          </a:xfrm>
        </p:spPr>
        <p:txBody>
          <a:bodyPr/>
          <a:lstStyle/>
          <a:p>
            <a:pPr algn="ctr"/>
            <a:r>
              <a:rPr lang="en-JM" b="0" dirty="0">
                <a:effectLst/>
                <a:latin typeface="Monotype Corsiva" panose="03010101010201010101" pitchFamily="66" charset="0"/>
                <a:ea typeface="Times New Roman" panose="02020603050405020304" pitchFamily="18" charset="0"/>
              </a:rPr>
              <a:t>Issues Arising (cont’d):</a:t>
            </a:r>
            <a:endParaRPr lang="en-US" b="0" dirty="0">
              <a:latin typeface="Monotype Corsiva" panose="03010101010201010101" pitchFamily="66" charset="0"/>
            </a:endParaRPr>
          </a:p>
        </p:txBody>
      </p:sp>
      <p:sp>
        <p:nvSpPr>
          <p:cNvPr id="12" name="Content Placeholder 11">
            <a:extLst>
              <a:ext uri="{FF2B5EF4-FFF2-40B4-BE49-F238E27FC236}">
                <a16:creationId xmlns:a16="http://schemas.microsoft.com/office/drawing/2014/main" id="{48A48841-9950-1FC6-50F7-DA88A1B08020}"/>
              </a:ext>
            </a:extLst>
          </p:cNvPr>
          <p:cNvSpPr>
            <a:spLocks noGrp="1"/>
          </p:cNvSpPr>
          <p:nvPr>
            <p:ph idx="1"/>
          </p:nvPr>
        </p:nvSpPr>
        <p:spPr>
          <a:xfrm>
            <a:off x="1167492" y="2001078"/>
            <a:ext cx="9990837" cy="3829878"/>
          </a:xfrm>
        </p:spPr>
        <p:txBody>
          <a:bodyPr/>
          <a:lstStyle/>
          <a:p>
            <a:pPr marL="685800" marR="0" indent="-457200" algn="just">
              <a:lnSpc>
                <a:spcPts val="3000"/>
              </a:lnSpc>
              <a:spcBef>
                <a:spcPts val="600"/>
              </a:spcBef>
              <a:spcAft>
                <a:spcPts val="1200"/>
              </a:spcAft>
              <a:buFont typeface="Arial" panose="020B0604020202020204" pitchFamily="34" charset="0"/>
              <a:buChar char="•"/>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JV agreement signed on November 13, 2006 by which Mrs. King was to supply the land that she owned and CAREIF was to supply the financing and logistics for developing the land to provide a mix of commercial and housing units.</a:t>
            </a:r>
          </a:p>
          <a:p>
            <a:pPr marL="685800" marR="0" indent="-457200" algn="just">
              <a:lnSpc>
                <a:spcPts val="3000"/>
              </a:lnSpc>
              <a:spcBef>
                <a:spcPts val="600"/>
              </a:spcBef>
              <a:spcAft>
                <a:spcPts val="1200"/>
              </a:spcAft>
              <a:buFont typeface="Arial" panose="020B0604020202020204" pitchFamily="34" charset="0"/>
              <a:buChar char="•"/>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Mrs. King was to be paid the value of the land and have a share in the profits from the sale of the units in the development.</a:t>
            </a:r>
          </a:p>
          <a:p>
            <a:pPr marL="685800" indent="-457200" algn="just">
              <a:lnSpc>
                <a:spcPts val="3000"/>
              </a:lnSpc>
              <a:spcBef>
                <a:spcPts val="0"/>
              </a:spcBef>
              <a:spcAft>
                <a:spcPts val="1200"/>
              </a:spcAft>
              <a:buFont typeface="Arial" panose="020B0604020202020204" pitchFamily="34" charset="0"/>
              <a:buChar char="•"/>
              <a:tabLst>
                <a:tab pos="31242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January 28, 2007, Mrs. King sent a letter to CAREIF terminating the contract. </a:t>
            </a:r>
            <a:endParaRPr lang="en-US" sz="2600"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27215085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2425148" y="1378225"/>
            <a:ext cx="7076661" cy="755375"/>
          </a:xfrm>
        </p:spPr>
        <p:txBody>
          <a:bodyPr/>
          <a:lstStyle/>
          <a:p>
            <a:pPr algn="ctr">
              <a:lnSpc>
                <a:spcPct val="114000"/>
              </a:lnSpc>
            </a:pPr>
            <a:r>
              <a:rPr lang="en-JM" sz="3600" b="0" dirty="0">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sz="3600" dirty="0"/>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2015067" y="2332383"/>
            <a:ext cx="8158690" cy="3525078"/>
          </a:xfrm>
        </p:spPr>
        <p:txBody>
          <a:bodyPr vert="horz" lIns="91440" tIns="45720" rIns="91440" bIns="45720" rtlCol="0" anchor="t">
            <a:noAutofit/>
          </a:bodyPr>
          <a:lstStyle/>
          <a:p>
            <a:pPr marL="685800" indent="-457200" algn="just">
              <a:lnSpc>
                <a:spcPts val="3000"/>
              </a:lnSpc>
              <a:spcBef>
                <a:spcPts val="0"/>
              </a:spcBef>
              <a:spcAft>
                <a:spcPts val="1200"/>
              </a:spcAft>
              <a:buClr>
                <a:schemeClr val="tx1"/>
              </a:buClr>
              <a:buFont typeface="Arial" panose="020B0604020202020204" pitchFamily="34" charset="0"/>
              <a:buChar char="•"/>
              <a:tabLst>
                <a:tab pos="31242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Apart from a tirade by telephone from CAREIF’s principal, Mr. Anthony Tharpe, on the day following the issue of the letter, Mrs. King said she heard nothing from CAREIF until approximately four years later.</a:t>
            </a:r>
          </a:p>
          <a:p>
            <a:pPr marL="685800" indent="-457200" algn="just">
              <a:lnSpc>
                <a:spcPts val="3000"/>
              </a:lnSpc>
              <a:spcBef>
                <a:spcPts val="0"/>
              </a:spcBef>
              <a:spcAft>
                <a:spcPts val="1200"/>
              </a:spcAft>
              <a:buClr>
                <a:schemeClr val="tx1"/>
              </a:buClr>
              <a:buFont typeface="Arial" panose="020B0604020202020204" pitchFamily="34" charset="0"/>
              <a:buChar char="•"/>
              <a:tabLst>
                <a:tab pos="31242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January 11, 2011, CAREIF wrote to her indicating that the development had stalled because it had not yet received the registered title for the land.</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4450706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722783" y="781878"/>
            <a:ext cx="6541643" cy="689113"/>
          </a:xfrm>
        </p:spPr>
        <p:txBody>
          <a:bodyPr/>
          <a:lstStyle/>
          <a:p>
            <a:pPr algn="ctr"/>
            <a:r>
              <a:rPr lang="en-JM" sz="4400" b="0" dirty="0">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sz="4400" dirty="0">
              <a:latin typeface="Matura MT Script Capitals" panose="03020802060602070202" pitchFamily="66" charset="0"/>
            </a:endParaRP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895061" y="2796209"/>
            <a:ext cx="6983896" cy="2994991"/>
          </a:xfrm>
        </p:spPr>
        <p:txBody>
          <a:bodyPr>
            <a:normAutofit/>
          </a:bodyPr>
          <a:lstStyle/>
          <a:p>
            <a:pPr marL="685800" indent="-457200" algn="just">
              <a:lnSpc>
                <a:spcPts val="3000"/>
              </a:lnSpc>
              <a:spcBef>
                <a:spcPts val="0"/>
              </a:spcBef>
              <a:spcAft>
                <a:spcPts val="1200"/>
              </a:spcAft>
              <a:buClr>
                <a:schemeClr val="tx1"/>
              </a:buClr>
              <a:buFont typeface="Arial" panose="020B0604020202020204" pitchFamily="34" charset="0"/>
              <a:buChar char="•"/>
              <a:tabLst>
                <a:tab pos="312420" algn="l"/>
              </a:tabLst>
            </a:pP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CAREIF urged her to produce the title but Mrs. King did nothing about the matter and on January 28, 2013 CAREIF filed the claim, on which the </a:t>
            </a:r>
            <a:r>
              <a:rPr lang="en-US" sz="3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Honourable</a:t>
            </a: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Mrs. Justice Tie (Ag), as she then was, eventually ruled.</a:t>
            </a:r>
            <a:endParaRPr lang="en-US" sz="7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85800" indent="-457200" algn="just">
              <a:lnSpc>
                <a:spcPts val="3000"/>
              </a:lnSpc>
              <a:spcBef>
                <a:spcPts val="0"/>
              </a:spcBef>
              <a:spcAft>
                <a:spcPts val="1200"/>
              </a:spcAft>
              <a:buClr>
                <a:schemeClr val="tx1"/>
              </a:buClr>
              <a:buFont typeface="Arial" panose="020B0604020202020204" pitchFamily="34" charset="0"/>
              <a:buChar char="•"/>
              <a:tabLst>
                <a:tab pos="312420" algn="l"/>
              </a:tabLst>
            </a:pPr>
            <a:endPar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49415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076737"/>
          </a:xfrm>
        </p:spPr>
        <p:txBody>
          <a:bodyPr>
            <a:normAutofit/>
          </a:bodyPr>
          <a:lstStyle/>
          <a:p>
            <a:pPr algn="ctr"/>
            <a:r>
              <a:rPr lang="en-JM" b="0" dirty="0">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1630017"/>
            <a:ext cx="9779182" cy="4028662"/>
          </a:xfrm>
        </p:spPr>
        <p:txBody>
          <a:bodyPr vert="horz" lIns="91440" tIns="45720" rIns="91440" bIns="45720" rtlCol="0" anchor="t">
            <a:noAutofit/>
          </a:bodyPr>
          <a:lstStyle/>
          <a:p>
            <a:pPr marL="685800" indent="-457200" algn="just">
              <a:lnSpc>
                <a:spcPts val="3000"/>
              </a:lnSpc>
              <a:spcBef>
                <a:spcPts val="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Held: - The developer acted in breach of sections 10(1) and 35 of the Real Estate (Dealers and Developers) Act as it sought to engage in real estate business without the requisite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licence</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rendering the agreement illegal. Additionally, when read in its entirety, the JV Agreement was unclear in respect of essential matters, thus rendering it void for uncertainty.</a:t>
            </a:r>
          </a:p>
          <a:p>
            <a:pPr marL="685800" marR="0" indent="-457200" algn="just">
              <a:lnSpc>
                <a:spcPts val="3000"/>
              </a:lnSpc>
              <a:spcBef>
                <a:spcPts val="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arriving at her conclusion, Justice Tie reviewed various provisions of the Act and delved into the joint venture agreement entered into between the parties</a:t>
            </a:r>
            <a:r>
              <a:rPr lang="en-GB"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243404619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103243"/>
          </a:xfrm>
        </p:spPr>
        <p:txBody>
          <a:bodyPr>
            <a:normAutofit/>
          </a:bodyPr>
          <a:lstStyle/>
          <a:p>
            <a:pPr algn="ctr"/>
            <a:r>
              <a:rPr lang="en-JM" b="0" dirty="0">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955078" y="2345634"/>
            <a:ext cx="9779183" cy="3902765"/>
          </a:xfrm>
        </p:spPr>
        <p:txBody>
          <a:bodyPr vert="horz" lIns="91440" tIns="45720" rIns="91440" bIns="45720" rtlCol="0" anchor="t">
            <a:noAutofit/>
          </a:bodyPr>
          <a:lstStyle/>
          <a:p>
            <a:pPr marL="457200" indent="-457200" algn="just">
              <a:buClr>
                <a:schemeClr val="tx1"/>
              </a:buClr>
              <a:buFont typeface="Arial" panose="020B0604020202020204" pitchFamily="34" charset="0"/>
              <a:buChar char="•"/>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appeal, it was held (by majority, with Edwards JA dissenting in part) that the Trial Judge was correct in finding that the contract was illegal as its terms contemplated the developer conducting certain activities as a real estate dealer for which 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licence</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under section 10 of the Act would have been required and the developer had no such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licence</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the time of entering into the agreement.</a:t>
            </a:r>
          </a:p>
          <a:p>
            <a:pPr marL="457200" indent="-457200" algn="just">
              <a:buClr>
                <a:schemeClr val="tx1"/>
              </a:buClr>
              <a:buFont typeface="Arial" panose="020B0604020202020204" pitchFamily="34" charset="0"/>
              <a:buChar char="•"/>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relation to the second point, the unanimous position of the Court of Appeal upheld the submissions that the agreement lacked certainty in various material respects which made it unenforceable.</a:t>
            </a:r>
          </a:p>
          <a:p>
            <a:pPr algn="just"/>
            <a:endParaRPr lang="en-US" sz="26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41945839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95131" y="424071"/>
            <a:ext cx="9687340" cy="1020416"/>
          </a:xfrm>
        </p:spPr>
        <p:txBody>
          <a:bodyPr/>
          <a:lstStyle/>
          <a:p>
            <a:pPr algn="ctr"/>
            <a:r>
              <a:rPr lang="en-JM" sz="4400" b="0" dirty="0">
                <a:solidFill>
                  <a:schemeClr val="tx1"/>
                </a:solidFill>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sz="4400" dirty="0">
              <a:solidFill>
                <a:schemeClr val="tx1"/>
              </a:solidFill>
              <a:latin typeface="Monotype Corsiva" panose="03010101010201010101" pitchFamily="66" charset="0"/>
            </a:endParaRP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2438401" y="1444487"/>
            <a:ext cx="5976730" cy="3326296"/>
          </a:xfrm>
        </p:spPr>
        <p:txBody>
          <a:bodyPr vert="horz" lIns="91440" tIns="45720" rIns="91440" bIns="45720" rtlCol="0" anchor="t">
            <a:normAutofit/>
          </a:bodyPr>
          <a:lstStyle/>
          <a:p>
            <a:pPr marL="457200" indent="-457200" algn="just">
              <a:lnSpc>
                <a:spcPct val="115000"/>
              </a:lnSpc>
              <a:spcBef>
                <a:spcPts val="0"/>
              </a:spcBef>
              <a:spcAft>
                <a:spcPts val="0"/>
              </a:spcAft>
              <a:buClr>
                <a:schemeClr val="tx1"/>
              </a:buClr>
              <a:buFont typeface="Arial" panose="020B0604020202020204" pitchFamily="34" charset="0"/>
              <a:buChar char="•"/>
              <a:tabLst>
                <a:tab pos="31242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case turned on what could be referred to as general principles of contract law. CAREIF had sought specific performance of the JV Agreement, however the Court would not uphold what it deemed to be an illegal contract between the JV partners.</a:t>
            </a:r>
          </a:p>
          <a:p>
            <a:pPr marL="0" marR="0" algn="just">
              <a:lnSpc>
                <a:spcPct val="115000"/>
              </a:lnSpc>
              <a:spcBef>
                <a:spcPts val="0"/>
              </a:spcBef>
              <a:spcAft>
                <a:spcPts val="0"/>
              </a:spcAft>
              <a:tabLst>
                <a:tab pos="312420" algn="l"/>
              </a:tabLst>
            </a:pPr>
            <a:endParaRPr lang="en-US" sz="26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5245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22713" y="543339"/>
            <a:ext cx="6387548" cy="662609"/>
          </a:xfrm>
        </p:spPr>
        <p:txBody>
          <a:bodyPr>
            <a:normAutofit/>
          </a:bodyPr>
          <a:lstStyle/>
          <a:p>
            <a:pPr algn="ctr"/>
            <a:r>
              <a:rPr lang="en-JM" sz="3600" b="0" dirty="0">
                <a:solidFill>
                  <a:schemeClr val="tx1"/>
                </a:solidFill>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sz="3600" dirty="0">
              <a:latin typeface="Monotype Corsiva" panose="03010101010201010101" pitchFamily="66" charset="0"/>
            </a:endParaRPr>
          </a:p>
        </p:txBody>
      </p:sp>
      <p:sp>
        <p:nvSpPr>
          <p:cNvPr id="11" name="Content Placeholder 10">
            <a:extLst>
              <a:ext uri="{FF2B5EF4-FFF2-40B4-BE49-F238E27FC236}">
                <a16:creationId xmlns:a16="http://schemas.microsoft.com/office/drawing/2014/main" id="{978567DA-3DAA-FBFF-EF1A-D29358A0ADFD}"/>
              </a:ext>
            </a:extLst>
          </p:cNvPr>
          <p:cNvSpPr>
            <a:spLocks noGrp="1"/>
          </p:cNvSpPr>
          <p:nvPr>
            <p:ph idx="1"/>
          </p:nvPr>
        </p:nvSpPr>
        <p:spPr>
          <a:xfrm>
            <a:off x="1060173" y="1298714"/>
            <a:ext cx="9964335" cy="4670286"/>
          </a:xfrm>
        </p:spPr>
        <p:txBody>
          <a:bodyPr>
            <a:noAutofit/>
          </a:bodyPr>
          <a:lstStyle/>
          <a:p>
            <a:pPr marL="685800" marR="0" indent="-457200" algn="just">
              <a:lnSpc>
                <a:spcPts val="3000"/>
              </a:lnSpc>
              <a:spcBef>
                <a:spcPts val="0"/>
              </a:spcBef>
              <a:spcAft>
                <a:spcPts val="1200"/>
              </a:spcAft>
              <a:buClr>
                <a:schemeClr val="tx1"/>
              </a:buCl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In recent times the Courts have been asked to intervene to protect the rights of citizens in respect of real estate developments being undertaken.</a:t>
            </a:r>
          </a:p>
          <a:p>
            <a:pPr marL="685800" marR="0" indent="-457200" algn="just">
              <a:lnSpc>
                <a:spcPts val="3000"/>
              </a:lnSpc>
              <a:spcBef>
                <a:spcPts val="0"/>
              </a:spcBef>
              <a:spcAft>
                <a:spcPts val="1200"/>
              </a:spcAft>
              <a:buClr>
                <a:schemeClr val="tx1"/>
              </a:buCl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Some of these cases have resulted in the regulatory bodies being scolded by the Courts for the way in which they have acted or failed to act in carrying out their regulatory functions. </a:t>
            </a:r>
          </a:p>
          <a:p>
            <a:pPr marL="685800" marR="0" indent="-457200" algn="just">
              <a:lnSpc>
                <a:spcPts val="3000"/>
              </a:lnSpc>
              <a:spcBef>
                <a:spcPts val="0"/>
              </a:spcBef>
              <a:spcAft>
                <a:spcPts val="1200"/>
              </a:spcAft>
              <a:buClr>
                <a:schemeClr val="tx1"/>
              </a:buCl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Many of these cases resulted from actions brought by owners of land who were not party to the joint venture but were persons who were entitled to the benefits of certain restrictive covenants and which covenants were breached during the implementation of the development.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12"/>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39248451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609600"/>
            <a:ext cx="9779183" cy="848137"/>
          </a:xfrm>
        </p:spPr>
        <p:txBody>
          <a:bodyPr/>
          <a:lstStyle/>
          <a:p>
            <a:pPr algn="ctr"/>
            <a:r>
              <a:rPr lang="en-US" b="1" dirty="0">
                <a:effectLst/>
                <a:latin typeface="Monotype Corsiva" panose="03010101010201010101" pitchFamily="66" charset="0"/>
                <a:ea typeface="Calibri" panose="020F0502020204030204" pitchFamily="34" charset="0"/>
              </a:rPr>
              <a:t>What is a Joint Venture?</a:t>
            </a:r>
            <a:endParaRPr lang="en-US"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1457738"/>
            <a:ext cx="9779182" cy="4558749"/>
          </a:xfrm>
        </p:spPr>
        <p:txBody>
          <a:bodyPr vert="horz" lIns="91440" tIns="45720" rIns="91440" bIns="45720" rtlCol="0" anchor="t">
            <a:noAutofit/>
          </a:bodyPr>
          <a:lstStyle/>
          <a:p>
            <a:pPr algn="just">
              <a:lnSpc>
                <a:spcPts val="2800"/>
              </a:lnSpc>
              <a:spcBef>
                <a:spcPts val="0"/>
              </a:spcBef>
              <a:spcAft>
                <a:spcPts val="1200"/>
              </a:spcAft>
              <a:buFont typeface="Arial" panose="020B0604020202020204" pitchFamily="34" charset="0"/>
              <a:buChar char="•"/>
            </a:pPr>
            <a:r>
              <a:rPr lang="en-US" sz="2600" kern="0" dirty="0">
                <a:solidFill>
                  <a:srgbClr val="000000"/>
                </a:solidFill>
                <a:latin typeface="Times New Roman" panose="02020603050405020304" pitchFamily="18" charset="0"/>
                <a:ea typeface="Times New Roman" panose="02020603050405020304" pitchFamily="18" charset="0"/>
              </a:rPr>
              <a:t>Joint Venture -</a:t>
            </a:r>
          </a:p>
          <a:p>
            <a:pPr marL="685800" indent="0" algn="just">
              <a:lnSpc>
                <a:spcPts val="2800"/>
              </a:lnSpc>
              <a:spcBef>
                <a:spcPts val="0"/>
              </a:spcBef>
              <a:spcAft>
                <a:spcPts val="1200"/>
              </a:spcAft>
              <a:buNone/>
            </a:pPr>
            <a:r>
              <a:rPr lang="en-US" sz="2600" kern="0" dirty="0">
                <a:solidFill>
                  <a:srgbClr val="000000"/>
                </a:solidFill>
                <a:effectLst/>
                <a:latin typeface="Times New Roman" panose="02020603050405020304" pitchFamily="18" charset="0"/>
                <a:ea typeface="Times New Roman" panose="02020603050405020304" pitchFamily="18" charset="0"/>
              </a:rPr>
              <a:t>“an enterprise entered into by two or more people for profit, for a limited purpose, such as purchase, improvement and sale or leasing of real estate. A joint venture has most of the elements of a partnership, such as shared management, the power of each venturer to bind the others in the business, division of profits and joint responsibility for losses. However, unlike a partnership, a joint venture anticipates a specific area of activity and/or period of operation, so after the purpose is completed, bills are paid, profits (or losses) are divided, and the joint venture is terminated.” </a:t>
            </a:r>
          </a:p>
          <a:p>
            <a:pPr marL="685800" indent="0" algn="just">
              <a:lnSpc>
                <a:spcPts val="2800"/>
              </a:lnSpc>
              <a:spcBef>
                <a:spcPts val="0"/>
              </a:spcBef>
              <a:spcAft>
                <a:spcPts val="1200"/>
              </a:spcAft>
              <a:buNone/>
            </a:pPr>
            <a:r>
              <a:rPr lang="en-US" sz="1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https://dictionary.law.com/</a:t>
            </a:r>
            <a:endParaRPr lang="en-US" sz="2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167492" y="609601"/>
            <a:ext cx="9779183" cy="795130"/>
          </a:xfrm>
        </p:spPr>
        <p:txBody>
          <a:bodyPr>
            <a:normAutofit fontScale="90000"/>
          </a:bodyPr>
          <a:lstStyle/>
          <a:p>
            <a:pPr marL="0" marR="0">
              <a:lnSpc>
                <a:spcPct val="115000"/>
              </a:lnSpc>
              <a:spcBef>
                <a:spcPts val="0"/>
              </a:spcBef>
              <a:spcAft>
                <a:spcPts val="0"/>
              </a:spcAft>
              <a:tabLst>
                <a:tab pos="312420" algn="l"/>
              </a:tabLst>
            </a:pPr>
            <a:r>
              <a:rPr lang="en-US" b="0" dirty="0">
                <a:solidFill>
                  <a:srgbClr val="222222"/>
                </a:solidFill>
                <a:effectLst/>
                <a:latin typeface="Monotype Corsiva" panose="03010101010201010101" pitchFamily="66" charset="0"/>
                <a:ea typeface="Times New Roman" panose="02020603050405020304" pitchFamily="18" charset="0"/>
                <a:cs typeface="Calibri" panose="020F0502020204030204" pitchFamily="34" charset="0"/>
              </a:rPr>
              <a:t>Issues Arising (cont’d):</a:t>
            </a:r>
            <a:endParaRPr lang="en-US" b="0" dirty="0">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774B42D1-F548-BE04-C4FC-154CCD72DCF1}"/>
              </a:ext>
            </a:extLst>
          </p:cNvPr>
          <p:cNvSpPr>
            <a:spLocks noGrp="1"/>
          </p:cNvSpPr>
          <p:nvPr>
            <p:ph idx="1"/>
          </p:nvPr>
        </p:nvSpPr>
        <p:spPr>
          <a:xfrm>
            <a:off x="1167493" y="1736034"/>
            <a:ext cx="9779182" cy="4121427"/>
          </a:xfrm>
        </p:spPr>
        <p:txBody>
          <a:bodyPr>
            <a:normAutofit/>
          </a:bodyPr>
          <a:lstStyle/>
          <a:p>
            <a:pPr marL="685800" marR="0" indent="-457200" algn="just">
              <a:lnSpc>
                <a:spcPts val="3000"/>
              </a:lnSpc>
              <a:spcBef>
                <a:spcPts val="0"/>
              </a:spcBef>
              <a:spcAft>
                <a:spcPts val="1200"/>
              </a:spcAft>
              <a:buClr>
                <a:schemeClr val="tx1"/>
              </a:buCl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Tabling of Report of the Integrity Commission in Parliament regarding its investigations into the circumstances in which a developer and two owners of a parcel of land entered into a Joint Venture Agreement for the construction of an apartment complex but seemingly did not conform to the approvals granted by the regulatory authorities for implementation of the development.</a:t>
            </a:r>
          </a:p>
          <a:p>
            <a:pPr marL="685800" marR="0" indent="-457200" algn="just">
              <a:lnSpc>
                <a:spcPts val="3000"/>
              </a:lnSpc>
              <a:spcBef>
                <a:spcPts val="0"/>
              </a:spcBef>
              <a:spcAft>
                <a:spcPts val="1200"/>
              </a:spcAft>
              <a:buClr>
                <a:schemeClr val="tx1"/>
              </a:buCl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It remains to be seen what the results of the investigations will be and whether any aspects of the matter will be brought before the Courts.</a:t>
            </a:r>
          </a:p>
          <a:p>
            <a:pPr algn="just">
              <a:lnSpc>
                <a:spcPct val="114000"/>
              </a:lnSpc>
              <a:spcBef>
                <a:spcPts val="0"/>
              </a:spcBef>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32766699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2133599" y="834887"/>
            <a:ext cx="7951305" cy="848139"/>
          </a:xfrm>
        </p:spPr>
        <p:txBody>
          <a:bodyPr>
            <a:noAutofit/>
          </a:bodyPr>
          <a:lstStyle/>
          <a:p>
            <a:r>
              <a:rPr lang="en-JM" sz="4400" dirty="0">
                <a:solidFill>
                  <a:schemeClr val="tx1"/>
                </a:solidFill>
                <a:latin typeface="Monotype Corsiva" panose="03010101010201010101" pitchFamily="66" charset="0"/>
                <a:cs typeface="Calibri" panose="020F0502020204030204" pitchFamily="34" charset="0"/>
              </a:rPr>
              <a:t>Issues Arising (cont’d):</a:t>
            </a:r>
            <a:endParaRPr lang="en-US" sz="4400" dirty="0">
              <a:solidFill>
                <a:schemeClr val="tx1"/>
              </a:solidFill>
              <a:latin typeface="Monotype Corsiva" panose="03010101010201010101" pitchFamily="66" charset="0"/>
            </a:endParaRPr>
          </a:p>
        </p:txBody>
      </p:sp>
      <p:sp>
        <p:nvSpPr>
          <p:cNvPr id="12" name="Text Placeholder 11">
            <a:extLst>
              <a:ext uri="{FF2B5EF4-FFF2-40B4-BE49-F238E27FC236}">
                <a16:creationId xmlns:a16="http://schemas.microsoft.com/office/drawing/2014/main" id="{26D07E1D-6BAD-1B79-861B-00FEFED0C859}"/>
              </a:ext>
            </a:extLst>
          </p:cNvPr>
          <p:cNvSpPr>
            <a:spLocks noGrp="1"/>
          </p:cNvSpPr>
          <p:nvPr>
            <p:ph type="body" sz="quarter" idx="13"/>
          </p:nvPr>
        </p:nvSpPr>
        <p:spPr>
          <a:xfrm>
            <a:off x="1152939" y="2040835"/>
            <a:ext cx="10084904" cy="3790122"/>
          </a:xfrm>
        </p:spPr>
        <p:txBody>
          <a:bodyPr/>
          <a:lstStyle/>
          <a:p>
            <a:pPr marL="685800" marR="0" indent="-457200" algn="just">
              <a:lnSpc>
                <a:spcPts val="3000"/>
              </a:lnSpc>
              <a:spcBef>
                <a:spcPts val="0"/>
              </a:spcBef>
              <a:spcAft>
                <a:spcPts val="1200"/>
              </a:spcAft>
              <a:buClr>
                <a:schemeClr val="tx1"/>
              </a:buClr>
              <a:buFont typeface="Arial" panose="020B0604020202020204" pitchFamily="34" charset="0"/>
              <a:buChar char="•"/>
            </a:pPr>
            <a:r>
              <a:rPr lang="en-US" sz="2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means by which persons affected by ‘improper’ real estate development may seek redress vary.</a:t>
            </a:r>
          </a:p>
          <a:p>
            <a:pPr marL="685800" marR="0" indent="-457200" algn="just">
              <a:lnSpc>
                <a:spcPts val="3000"/>
              </a:lnSpc>
              <a:spcBef>
                <a:spcPts val="0"/>
              </a:spcBef>
              <a:spcAft>
                <a:spcPts val="1200"/>
              </a:spcAft>
              <a:buClr>
                <a:schemeClr val="tx1"/>
              </a:buClr>
              <a:buFont typeface="Arial" panose="020B0604020202020204" pitchFamily="34" charset="0"/>
              <a:buChar char="•"/>
            </a:pPr>
            <a:r>
              <a:rPr lang="en-US" sz="26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ach case will be determined on its own merits.</a:t>
            </a:r>
          </a:p>
          <a:p>
            <a:pPr marL="685800" marR="0" indent="-457200" algn="just">
              <a:lnSpc>
                <a:spcPts val="3000"/>
              </a:lnSpc>
              <a:spcBef>
                <a:spcPts val="0"/>
              </a:spcBef>
              <a:spcAft>
                <a:spcPts val="1200"/>
              </a:spcAft>
              <a:buClr>
                <a:schemeClr val="tx1"/>
              </a:buClr>
              <a:buFont typeface="Arial" panose="020B0604020202020204" pitchFamily="34" charset="0"/>
              <a:buChar char="•"/>
            </a:pPr>
            <a:r>
              <a:rPr lang="en-US" sz="2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Courts have the purview to review contracts, review the approval process and to determine whether any rights or entitlements have been infringed.</a:t>
            </a:r>
          </a:p>
          <a:p>
            <a:pPr marL="685800" marR="0" indent="-457200" algn="just">
              <a:lnSpc>
                <a:spcPts val="3000"/>
              </a:lnSpc>
              <a:spcBef>
                <a:spcPts val="0"/>
              </a:spcBef>
              <a:spcAft>
                <a:spcPts val="1200"/>
              </a:spcAft>
              <a:buClr>
                <a:schemeClr val="tx1"/>
              </a:buClr>
              <a:buFont typeface="Arial" panose="020B0604020202020204" pitchFamily="34" charset="0"/>
              <a:buChar char="•"/>
            </a:pPr>
            <a:r>
              <a:rPr lang="en-US" sz="2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Hence, the need to have a properly drafted Joint Venture Agreement and for the parties to be aware of their respective roles thereunder.</a:t>
            </a:r>
            <a:endParaRPr lang="en-US" dirty="0"/>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78126784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815548" y="795130"/>
            <a:ext cx="6516786" cy="728871"/>
          </a:xfrm>
        </p:spPr>
        <p:txBody>
          <a:bodyPr/>
          <a:lstStyle/>
          <a:p>
            <a:pPr algn="ctr"/>
            <a:r>
              <a:rPr lang="en-US" sz="3000" b="0" dirty="0">
                <a:effectLst/>
                <a:latin typeface="Monotype Corsiva" panose="03010101010201010101" pitchFamily="66" charset="0"/>
                <a:ea typeface="Times New Roman" panose="02020603050405020304" pitchFamily="18" charset="0"/>
                <a:cs typeface="Calibri" panose="020F0502020204030204" pitchFamily="34" charset="0"/>
              </a:rPr>
              <a:t>Issues Arising (</a:t>
            </a:r>
            <a:r>
              <a:rPr lang="en-US" sz="3000" b="0" dirty="0">
                <a:latin typeface="Monotype Corsiva" panose="03010101010201010101" pitchFamily="66" charset="0"/>
              </a:rPr>
              <a:t>cont’d):</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p:txBody>
          <a:bodyPr/>
          <a:lstStyle/>
          <a:p>
            <a:fld id="{294A09A9-5501-47C1-A89A-A340965A2BE2}" type="slidenum">
              <a:rPr lang="en-US" smtClean="0"/>
              <a:pPr/>
              <a:t>22</a:t>
            </a:fld>
            <a:endParaRPr lang="en-US" dirty="0"/>
          </a:p>
        </p:txBody>
      </p:sp>
      <p:sp>
        <p:nvSpPr>
          <p:cNvPr id="30" name="TextBox 29">
            <a:extLst>
              <a:ext uri="{FF2B5EF4-FFF2-40B4-BE49-F238E27FC236}">
                <a16:creationId xmlns:a16="http://schemas.microsoft.com/office/drawing/2014/main" id="{4AE0E2CC-3D1F-0118-6B99-1B98D21EB96C}"/>
              </a:ext>
            </a:extLst>
          </p:cNvPr>
          <p:cNvSpPr txBox="1"/>
          <p:nvPr/>
        </p:nvSpPr>
        <p:spPr>
          <a:xfrm>
            <a:off x="713241" y="1955709"/>
            <a:ext cx="8290662" cy="4247317"/>
          </a:xfrm>
          <a:prstGeom prst="rect">
            <a:avLst/>
          </a:prstGeom>
          <a:noFill/>
        </p:spPr>
        <p:txBody>
          <a:bodyPr wrap="square" rtlCol="0">
            <a:spAutoFit/>
          </a:bodyPr>
          <a:lstStyle/>
          <a:p>
            <a:pPr marL="685800" marR="0" indent="-457200" algn="just">
              <a:lnSpc>
                <a:spcPts val="3000"/>
              </a:lnSpc>
              <a:spcBef>
                <a:spcPts val="0"/>
              </a:spcBef>
              <a:spcAft>
                <a:spcPts val="1200"/>
              </a:spcAft>
              <a:buFont typeface="Arial" panose="020B0604020202020204" pitchFamily="34" charset="0"/>
              <a:buChar char="•"/>
            </a:pP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Developer enters arrangement with landowner to construct townhouses/apartments on the landowner’s land in exchange for a unit(s) in the development on completion.</a:t>
            </a:r>
          </a:p>
          <a:p>
            <a:pPr marL="685800" marR="0" indent="-457200" algn="just">
              <a:lnSpc>
                <a:spcPts val="3000"/>
              </a:lnSpc>
              <a:spcBef>
                <a:spcPts val="0"/>
              </a:spcBef>
              <a:spcAft>
                <a:spcPts val="1200"/>
              </a:spcAft>
              <a:buFont typeface="Arial" panose="020B0604020202020204" pitchFamily="34" charset="0"/>
              <a:buChar char="•"/>
            </a:pP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arrangement </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may also involve the payment of money outright at the beginning of the agreement, during the course of the JV or upon completion.</a:t>
            </a:r>
          </a:p>
          <a:p>
            <a:pPr marL="685800" marR="0" indent="-457200" algn="just">
              <a:lnSpc>
                <a:spcPts val="3000"/>
              </a:lnSpc>
              <a:spcBef>
                <a:spcPts val="0"/>
              </a:spcBef>
              <a:spcAft>
                <a:spcPts val="1200"/>
              </a:spcAft>
              <a:buFont typeface="Arial" panose="020B0604020202020204" pitchFamily="34" charset="0"/>
              <a:buChar char="•"/>
            </a:pP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with any contract which is being entered into, the parties should ensure that the terms are clear, certain and capable of being carried out legally.</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26042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3286539" y="914400"/>
            <a:ext cx="6056244" cy="1033670"/>
          </a:xfrm>
        </p:spPr>
        <p:txBody>
          <a:bodyPr/>
          <a:lstStyle/>
          <a:p>
            <a:pPr algn="ctr"/>
            <a:r>
              <a:rPr lang="en-US" sz="3600" b="0" dirty="0">
                <a:effectLst/>
                <a:latin typeface="Monotype Corsiva" panose="03010101010201010101" pitchFamily="66" charset="0"/>
                <a:ea typeface="Times New Roman" panose="02020603050405020304" pitchFamily="18" charset="0"/>
                <a:cs typeface="Calibri" panose="020F0502020204030204" pitchFamily="34" charset="0"/>
              </a:rPr>
              <a:t>What to do when entering into a Joint Venture:</a:t>
            </a:r>
            <a:endParaRPr lang="en-US" sz="3600" dirty="0">
              <a:latin typeface="Monotype Corsiva" panose="03010101010201010101" pitchFamily="66" charset="0"/>
              <a:cs typeface="MoolBoran" panose="020F0502020204030204" pitchFamily="34" charset="0"/>
            </a:endParaRPr>
          </a:p>
        </p:txBody>
      </p:sp>
      <p:sp>
        <p:nvSpPr>
          <p:cNvPr id="5" name="Slide Number Placeholder 4">
            <a:extLst>
              <a:ext uri="{FF2B5EF4-FFF2-40B4-BE49-F238E27FC236}">
                <a16:creationId xmlns:a16="http://schemas.microsoft.com/office/drawing/2014/main" id="{352A2850-23AF-A249-8907-5DAF2E2D2269}"/>
              </a:ext>
            </a:extLst>
          </p:cNvPr>
          <p:cNvSpPr>
            <a:spLocks noGrp="1"/>
          </p:cNvSpPr>
          <p:nvPr>
            <p:ph type="sldNum" sz="quarter" idx="27"/>
          </p:nvPr>
        </p:nvSpPr>
        <p:spPr/>
        <p:txBody>
          <a:bodyPr/>
          <a:lstStyle/>
          <a:p>
            <a:fld id="{294A09A9-5501-47C1-A89A-A340965A2BE2}" type="slidenum">
              <a:rPr lang="en-US" smtClean="0"/>
              <a:pPr/>
              <a:t>23</a:t>
            </a:fld>
            <a:endParaRPr lang="en-US" dirty="0"/>
          </a:p>
        </p:txBody>
      </p:sp>
      <p:sp>
        <p:nvSpPr>
          <p:cNvPr id="79" name="TextBox 78">
            <a:extLst>
              <a:ext uri="{FF2B5EF4-FFF2-40B4-BE49-F238E27FC236}">
                <a16:creationId xmlns:a16="http://schemas.microsoft.com/office/drawing/2014/main" id="{428A63FE-A5C4-92BD-E4A0-DBAF6D32C702}"/>
              </a:ext>
            </a:extLst>
          </p:cNvPr>
          <p:cNvSpPr txBox="1"/>
          <p:nvPr/>
        </p:nvSpPr>
        <p:spPr>
          <a:xfrm>
            <a:off x="1454428" y="2001079"/>
            <a:ext cx="9024729" cy="4093428"/>
          </a:xfrm>
          <a:prstGeom prst="rect">
            <a:avLst/>
          </a:prstGeom>
          <a:noFill/>
        </p:spPr>
        <p:txBody>
          <a:bodyPr wrap="square" rtlCol="0">
            <a:spAutoFit/>
          </a:bodyPr>
          <a:lstStyle/>
          <a:p>
            <a:pPr marL="685800" marR="0" indent="-457200" algn="just">
              <a:lnSpc>
                <a:spcPts val="3000"/>
              </a:lnSpc>
              <a:spcBef>
                <a:spcPts val="0"/>
              </a:spcBef>
              <a:spcAft>
                <a:spcPts val="1200"/>
              </a:spcAft>
              <a:buFont typeface="Arial" panose="020B0604020202020204" pitchFamily="34" charset="0"/>
              <a:buChar char="•"/>
              <a:tabLst>
                <a:tab pos="312420" algn="l"/>
              </a:tabLst>
            </a:pPr>
            <a:r>
              <a:rPr lang="en-US" sz="2600" dirty="0">
                <a:effectLst/>
                <a:latin typeface="Times New Roman" panose="02020603050405020304" pitchFamily="18" charset="0"/>
                <a:ea typeface="Calibri" panose="020F0502020204030204" pitchFamily="34" charset="0"/>
              </a:rPr>
              <a:t>Main considerations:</a:t>
            </a: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rPr>
              <a:t>What is the scope of the JV and what are its objectives?</a:t>
            </a: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rPr>
              <a:t>Who </a:t>
            </a:r>
            <a:r>
              <a:rPr lang="en-US" sz="2600">
                <a:effectLst/>
                <a:latin typeface="Times New Roman" panose="02020603050405020304" pitchFamily="18" charset="0"/>
                <a:ea typeface="Calibri" panose="020F0502020204030204" pitchFamily="34" charset="0"/>
              </a:rPr>
              <a:t>should you enter </a:t>
            </a:r>
            <a:r>
              <a:rPr lang="en-US" sz="2600" dirty="0">
                <a:effectLst/>
                <a:latin typeface="Times New Roman" panose="02020603050405020304" pitchFamily="18" charset="0"/>
                <a:ea typeface="Calibri" panose="020F0502020204030204" pitchFamily="34" charset="0"/>
              </a:rPr>
              <a:t>into the joint </a:t>
            </a:r>
            <a:r>
              <a:rPr lang="en-US" sz="2600">
                <a:effectLst/>
                <a:latin typeface="Times New Roman" panose="02020603050405020304" pitchFamily="18" charset="0"/>
                <a:ea typeface="Calibri" panose="020F0502020204030204" pitchFamily="34" charset="0"/>
              </a:rPr>
              <a:t>venture with?</a:t>
            </a:r>
            <a:endParaRPr lang="en-US" sz="2600" dirty="0">
              <a:effectLst/>
              <a:latin typeface="Times New Roman" panose="02020603050405020304" pitchFamily="18" charset="0"/>
              <a:ea typeface="Calibri" panose="020F0502020204030204" pitchFamily="34" charset="0"/>
            </a:endParaRP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rPr>
              <a:t>What structure will the JV have?</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How will the JV be financed?</a:t>
            </a: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latin typeface="Times New Roman" panose="02020603050405020304" pitchFamily="18" charset="0"/>
                <a:ea typeface="Calibri" panose="020F0502020204030204" pitchFamily="34" charset="0"/>
                <a:cs typeface="Times New Roman" panose="02020603050405020304" pitchFamily="18" charset="0"/>
              </a:rPr>
              <a:t>Will there be an exit strategy?</a:t>
            </a: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When will the JV be complete or what should be put in place for termination?</a:t>
            </a:r>
          </a:p>
        </p:txBody>
      </p:sp>
    </p:spTree>
    <p:extLst>
      <p:ext uri="{BB962C8B-B14F-4D97-AF65-F5344CB8AC3E}">
        <p14:creationId xmlns:p14="http://schemas.microsoft.com/office/powerpoint/2010/main" val="21877698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1000"/>
                                        <p:tgtEl>
                                          <p:spTgt spid="79">
                                            <p:txEl>
                                              <p:pRg st="0" end="0"/>
                                            </p:txEl>
                                          </p:spTgt>
                                        </p:tgtEl>
                                      </p:cBhvr>
                                    </p:animEffect>
                                    <p:anim calcmode="lin" valueType="num">
                                      <p:cBhvr>
                                        <p:cTn id="8"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
                                            <p:txEl>
                                              <p:pRg st="1" end="1"/>
                                            </p:txEl>
                                          </p:spTgt>
                                        </p:tgtEl>
                                        <p:attrNameLst>
                                          <p:attrName>style.visibility</p:attrName>
                                        </p:attrNameLst>
                                      </p:cBhvr>
                                      <p:to>
                                        <p:strVal val="visible"/>
                                      </p:to>
                                    </p:set>
                                    <p:animEffect transition="in" filter="fade">
                                      <p:cBhvr>
                                        <p:cTn id="14" dur="1000"/>
                                        <p:tgtEl>
                                          <p:spTgt spid="79">
                                            <p:txEl>
                                              <p:pRg st="1" end="1"/>
                                            </p:txEl>
                                          </p:spTgt>
                                        </p:tgtEl>
                                      </p:cBhvr>
                                    </p:animEffect>
                                    <p:anim calcmode="lin" valueType="num">
                                      <p:cBhvr>
                                        <p:cTn id="15"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
                                            <p:txEl>
                                              <p:pRg st="2" end="2"/>
                                            </p:txEl>
                                          </p:spTgt>
                                        </p:tgtEl>
                                        <p:attrNameLst>
                                          <p:attrName>style.visibility</p:attrName>
                                        </p:attrNameLst>
                                      </p:cBhvr>
                                      <p:to>
                                        <p:strVal val="visible"/>
                                      </p:to>
                                    </p:set>
                                    <p:animEffect transition="in" filter="fade">
                                      <p:cBhvr>
                                        <p:cTn id="21" dur="1000"/>
                                        <p:tgtEl>
                                          <p:spTgt spid="79">
                                            <p:txEl>
                                              <p:pRg st="2" end="2"/>
                                            </p:txEl>
                                          </p:spTgt>
                                        </p:tgtEl>
                                      </p:cBhvr>
                                    </p:animEffect>
                                    <p:anim calcmode="lin" valueType="num">
                                      <p:cBhvr>
                                        <p:cTn id="22" dur="10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9">
                                            <p:txEl>
                                              <p:pRg st="3" end="3"/>
                                            </p:txEl>
                                          </p:spTgt>
                                        </p:tgtEl>
                                        <p:attrNameLst>
                                          <p:attrName>style.visibility</p:attrName>
                                        </p:attrNameLst>
                                      </p:cBhvr>
                                      <p:to>
                                        <p:strVal val="visible"/>
                                      </p:to>
                                    </p:set>
                                    <p:animEffect transition="in" filter="fade">
                                      <p:cBhvr>
                                        <p:cTn id="28" dur="1000"/>
                                        <p:tgtEl>
                                          <p:spTgt spid="79">
                                            <p:txEl>
                                              <p:pRg st="3" end="3"/>
                                            </p:txEl>
                                          </p:spTgt>
                                        </p:tgtEl>
                                      </p:cBhvr>
                                    </p:animEffect>
                                    <p:anim calcmode="lin" valueType="num">
                                      <p:cBhvr>
                                        <p:cTn id="29"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9">
                                            <p:txEl>
                                              <p:pRg st="4" end="4"/>
                                            </p:txEl>
                                          </p:spTgt>
                                        </p:tgtEl>
                                        <p:attrNameLst>
                                          <p:attrName>style.visibility</p:attrName>
                                        </p:attrNameLst>
                                      </p:cBhvr>
                                      <p:to>
                                        <p:strVal val="visible"/>
                                      </p:to>
                                    </p:set>
                                    <p:animEffect transition="in" filter="fade">
                                      <p:cBhvr>
                                        <p:cTn id="35" dur="1000"/>
                                        <p:tgtEl>
                                          <p:spTgt spid="79">
                                            <p:txEl>
                                              <p:pRg st="4" end="4"/>
                                            </p:txEl>
                                          </p:spTgt>
                                        </p:tgtEl>
                                      </p:cBhvr>
                                    </p:animEffect>
                                    <p:anim calcmode="lin" valueType="num">
                                      <p:cBhvr>
                                        <p:cTn id="36"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9">
                                            <p:txEl>
                                              <p:pRg st="5" end="5"/>
                                            </p:txEl>
                                          </p:spTgt>
                                        </p:tgtEl>
                                        <p:attrNameLst>
                                          <p:attrName>style.visibility</p:attrName>
                                        </p:attrNameLst>
                                      </p:cBhvr>
                                      <p:to>
                                        <p:strVal val="visible"/>
                                      </p:to>
                                    </p:set>
                                    <p:animEffect transition="in" filter="fade">
                                      <p:cBhvr>
                                        <p:cTn id="42" dur="1000"/>
                                        <p:tgtEl>
                                          <p:spTgt spid="79">
                                            <p:txEl>
                                              <p:pRg st="5" end="5"/>
                                            </p:txEl>
                                          </p:spTgt>
                                        </p:tgtEl>
                                      </p:cBhvr>
                                    </p:animEffect>
                                    <p:anim calcmode="lin" valueType="num">
                                      <p:cBhvr>
                                        <p:cTn id="43"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9">
                                            <p:txEl>
                                              <p:pRg st="6" end="6"/>
                                            </p:txEl>
                                          </p:spTgt>
                                        </p:tgtEl>
                                        <p:attrNameLst>
                                          <p:attrName>style.visibility</p:attrName>
                                        </p:attrNameLst>
                                      </p:cBhvr>
                                      <p:to>
                                        <p:strVal val="visible"/>
                                      </p:to>
                                    </p:set>
                                    <p:animEffect transition="in" filter="fade">
                                      <p:cBhvr>
                                        <p:cTn id="49" dur="1000"/>
                                        <p:tgtEl>
                                          <p:spTgt spid="79">
                                            <p:txEl>
                                              <p:pRg st="6" end="6"/>
                                            </p:txEl>
                                          </p:spTgt>
                                        </p:tgtEl>
                                      </p:cBhvr>
                                    </p:animEffect>
                                    <p:anim calcmode="lin" valueType="num">
                                      <p:cBhvr>
                                        <p:cTn id="50"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206407" y="778565"/>
            <a:ext cx="9779183" cy="1103243"/>
          </a:xfrm>
        </p:spPr>
        <p:txBody>
          <a:bodyPr>
            <a:noAutofit/>
          </a:bodyPr>
          <a:lstStyle/>
          <a:p>
            <a:pPr marL="0" marR="0" algn="ctr">
              <a:lnSpc>
                <a:spcPct val="115000"/>
              </a:lnSpc>
              <a:spcBef>
                <a:spcPts val="0"/>
              </a:spcBef>
              <a:spcAft>
                <a:spcPts val="0"/>
              </a:spcAft>
              <a:tabLst>
                <a:tab pos="312420" algn="l"/>
              </a:tabLst>
            </a:pPr>
            <a:r>
              <a:rPr lang="en-US" sz="3200" b="0" dirty="0">
                <a:effectLst/>
                <a:latin typeface="Monotype Corsiva" panose="03010101010201010101" pitchFamily="66" charset="0"/>
                <a:ea typeface="Times New Roman" panose="02020603050405020304" pitchFamily="18" charset="0"/>
                <a:cs typeface="Calibri" panose="020F0502020204030204" pitchFamily="34" charset="0"/>
              </a:rPr>
              <a:t>What to do when entering into a Joint Venture (cont’d):</a:t>
            </a:r>
            <a:endParaRPr lang="en-US" sz="3400" b="0" dirty="0">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12"/>
          </p:nvPr>
        </p:nvSpPr>
        <p:spPr/>
        <p:txBody>
          <a:bodyPr/>
          <a:lstStyle/>
          <a:p>
            <a:fld id="{294A09A9-5501-47C1-A89A-A340965A2BE2}" type="slidenum">
              <a:rPr lang="en-US" smtClean="0"/>
              <a:pPr/>
              <a:t>24</a:t>
            </a:fld>
            <a:endParaRPr lang="en-US" dirty="0"/>
          </a:p>
        </p:txBody>
      </p:sp>
      <p:sp>
        <p:nvSpPr>
          <p:cNvPr id="5" name="TextBox 4">
            <a:extLst>
              <a:ext uri="{FF2B5EF4-FFF2-40B4-BE49-F238E27FC236}">
                <a16:creationId xmlns:a16="http://schemas.microsoft.com/office/drawing/2014/main" id="{955DC352-A811-7F15-8939-E3D48DA1392B}"/>
              </a:ext>
            </a:extLst>
          </p:cNvPr>
          <p:cNvSpPr txBox="1"/>
          <p:nvPr/>
        </p:nvSpPr>
        <p:spPr>
          <a:xfrm>
            <a:off x="1444485" y="2322721"/>
            <a:ext cx="9303026" cy="2477601"/>
          </a:xfrm>
          <a:prstGeom prst="rect">
            <a:avLst/>
          </a:prstGeom>
          <a:noFill/>
        </p:spPr>
        <p:txBody>
          <a:bodyPr wrap="square" rtlCol="0">
            <a:spAutoFit/>
          </a:bodyPr>
          <a:lstStyle/>
          <a:p>
            <a:pPr marL="914400" marR="0" indent="-457200" algn="just">
              <a:lnSpc>
                <a:spcPts val="3000"/>
              </a:lnSpc>
              <a:spcBef>
                <a:spcPts val="0"/>
              </a:spcBef>
              <a:spcAft>
                <a:spcPts val="1200"/>
              </a:spcAft>
              <a:buFont typeface="Wingdings" panose="05000000000000000000" pitchFamily="2" charset="2"/>
              <a:buChar char="Ø"/>
              <a:tabLst>
                <a:tab pos="312420" algn="l"/>
              </a:tabLst>
            </a:pPr>
            <a:endParaRPr lang="en-JM"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JM" sz="2600" dirty="0">
                <a:effectLst/>
                <a:latin typeface="Times New Roman" panose="02020603050405020304" pitchFamily="18" charset="0"/>
                <a:ea typeface="Calibri" panose="020F0502020204030204" pitchFamily="34" charset="0"/>
                <a:cs typeface="Times New Roman" panose="02020603050405020304" pitchFamily="18" charset="0"/>
              </a:rPr>
              <a:t>Have a JV Agreement prepared and executed.</a:t>
            </a:r>
          </a:p>
          <a:p>
            <a:pPr marL="914400" marR="0" indent="-457200" algn="just">
              <a:lnSpc>
                <a:spcPts val="3000"/>
              </a:lnSpc>
              <a:spcBef>
                <a:spcPts val="0"/>
              </a:spcBef>
              <a:spcAft>
                <a:spcPts val="1200"/>
              </a:spcAft>
              <a:buFont typeface="Wingdings" panose="05000000000000000000" pitchFamily="2" charset="2"/>
              <a:buChar char="Ø"/>
              <a:tabLst>
                <a:tab pos="3124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Carefully monitor the operations of the JV and by extension the implementation of the development. </a:t>
            </a:r>
          </a:p>
          <a:p>
            <a:pPr marL="457200" marR="0" algn="just">
              <a:lnSpc>
                <a:spcPts val="3000"/>
              </a:lnSpc>
              <a:spcBef>
                <a:spcPts val="0"/>
              </a:spcBef>
              <a:spcAft>
                <a:spcPts val="1200"/>
              </a:spcAft>
              <a:tabLst>
                <a:tab pos="312420" algn="l"/>
              </a:tabLs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50809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a:xfrm>
            <a:off x="2584174" y="1073425"/>
            <a:ext cx="6824870" cy="848140"/>
          </a:xfrm>
        </p:spPr>
        <p:txBody>
          <a:bodyPr>
            <a:normAutofit/>
          </a:bodyPr>
          <a:lstStyle/>
          <a:p>
            <a:pPr algn="ctr"/>
            <a:r>
              <a:rPr lang="en-JM" sz="3600" b="0" dirty="0">
                <a:effectLst/>
                <a:latin typeface="Monotype Corsiva" panose="03010101010201010101" pitchFamily="66" charset="0"/>
                <a:ea typeface="Calibri" panose="020F0502020204030204" pitchFamily="34" charset="0"/>
                <a:cs typeface="Times New Roman" panose="02020603050405020304" pitchFamily="18" charset="0"/>
              </a:rPr>
              <a:t>Conclusion</a:t>
            </a:r>
            <a:endParaRPr lang="en-US" sz="3600" b="0" dirty="0"/>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12"/>
          </p:nvPr>
        </p:nvSpPr>
        <p:spPr/>
        <p:txBody>
          <a:bodyPr/>
          <a:lstStyle/>
          <a:p>
            <a:fld id="{294A09A9-5501-47C1-A89A-A340965A2BE2}" type="slidenum">
              <a:rPr lang="en-US" smtClean="0"/>
              <a:t>25</a:t>
            </a:fld>
            <a:endParaRPr lang="en-US" dirty="0"/>
          </a:p>
        </p:txBody>
      </p:sp>
      <p:sp>
        <p:nvSpPr>
          <p:cNvPr id="7" name="TextBox 6">
            <a:extLst>
              <a:ext uri="{FF2B5EF4-FFF2-40B4-BE49-F238E27FC236}">
                <a16:creationId xmlns:a16="http://schemas.microsoft.com/office/drawing/2014/main" id="{29385F55-6196-1E72-5A3C-A75B94C029F1}"/>
              </a:ext>
            </a:extLst>
          </p:cNvPr>
          <p:cNvSpPr txBox="1"/>
          <p:nvPr/>
        </p:nvSpPr>
        <p:spPr>
          <a:xfrm>
            <a:off x="1341781" y="2341319"/>
            <a:ext cx="9554817" cy="3323987"/>
          </a:xfrm>
          <a:prstGeom prst="rect">
            <a:avLst/>
          </a:prstGeom>
          <a:noFill/>
        </p:spPr>
        <p:txBody>
          <a:bodyPr wrap="square" rtlCol="0">
            <a:spAutoFit/>
          </a:bodyPr>
          <a:lstStyle/>
          <a:p>
            <a:pPr marL="685800" marR="0" indent="-457200" algn="just">
              <a:lnSpc>
                <a:spcPts val="3000"/>
              </a:lnSpc>
              <a:spcBef>
                <a:spcPts val="0"/>
              </a:spcBef>
              <a:spcAft>
                <a:spcPts val="1200"/>
              </a:spcAft>
              <a:buClr>
                <a:schemeClr val="tx1"/>
              </a:buClr>
              <a:buFont typeface="Arial" panose="020B0604020202020204" pitchFamily="34" charset="0"/>
              <a:buChar char="•"/>
              <a:tabLst>
                <a:tab pos="312420" algn="l"/>
              </a:tabLst>
            </a:pPr>
            <a:r>
              <a:rPr lang="en-US" sz="2600" dirty="0">
                <a:effectLst/>
                <a:latin typeface="Times New Roman" panose="02020603050405020304" pitchFamily="18" charset="0"/>
                <a:ea typeface="Calibri" panose="020F0502020204030204" pitchFamily="34" charset="0"/>
              </a:rPr>
              <a:t>All parties to a JV participating in the implementation of a development should recognize, that despite the terms of the JV which they enter into, the legislative and regulatory requirements governing the implementation of developments must be adhered to.</a:t>
            </a:r>
          </a:p>
          <a:p>
            <a:pPr marL="685800" marR="0" indent="-457200" algn="just">
              <a:lnSpc>
                <a:spcPts val="3000"/>
              </a:lnSpc>
              <a:spcBef>
                <a:spcPts val="0"/>
              </a:spcBef>
              <a:spcAft>
                <a:spcPts val="1200"/>
              </a:spcAft>
              <a:buClr>
                <a:schemeClr val="tx1"/>
              </a:buClr>
              <a:buFont typeface="Arial" panose="020B0604020202020204" pitchFamily="34" charset="0"/>
              <a:buChar char="•"/>
              <a:tabLst>
                <a:tab pos="31242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Seek legal advice, </a:t>
            </a:r>
            <a:r>
              <a:rPr lang="en-US" sz="2600" dirty="0">
                <a:effectLst/>
                <a:latin typeface="Times New Roman" panose="02020603050405020304" pitchFamily="18" charset="0"/>
                <a:ea typeface="Calibri" panose="020F0502020204030204" pitchFamily="34" charset="0"/>
              </a:rPr>
              <a:t>identify the scope of the JV, the roles, responsibilities and expectations of the parties and ensure that the parties understand and adhere to their obligations.</a:t>
            </a:r>
            <a:endParaRPr lang="en-JM"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62963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2544416" y="1459317"/>
            <a:ext cx="5393636" cy="1244126"/>
          </a:xfrm>
        </p:spPr>
        <p:txBody>
          <a:bodyPr/>
          <a:lstStyle/>
          <a:p>
            <a:pPr algn="ctr"/>
            <a:r>
              <a:rPr lang="en-US" dirty="0">
                <a:latin typeface="Monotype Corsiva" panose="03010101010201010101" pitchFamily="66" charset="0"/>
              </a:rPr>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2663687" y="3180522"/>
            <a:ext cx="6096000" cy="1244126"/>
          </a:xfrm>
        </p:spPr>
        <p:txBody>
          <a:bodyPr>
            <a:normAutofit/>
          </a:bodyPr>
          <a:lstStyle/>
          <a:p>
            <a:pPr marL="0" marR="0">
              <a:spcBef>
                <a:spcPts val="0"/>
              </a:spcBef>
              <a:spcAft>
                <a:spcPts val="0"/>
              </a:spcAft>
            </a:pPr>
            <a:r>
              <a:rPr lang="en-JM" sz="2000" dirty="0">
                <a:effectLst/>
                <a:latin typeface="Times New Roman" panose="02020603050405020304" pitchFamily="18" charset="0"/>
                <a:ea typeface="Calibri" panose="020F0502020204030204" pitchFamily="34" charset="0"/>
                <a:cs typeface="Times New Roman" panose="02020603050405020304" pitchFamily="18" charset="0"/>
              </a:rPr>
              <a:t>Licea-Ann Smith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Partner - Nunes, Scholefield, DeLeon &amp; Co.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Attorneys-at-Law</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8457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563757" y="1086678"/>
            <a:ext cx="8441634" cy="861392"/>
          </a:xfrm>
        </p:spPr>
        <p:txBody>
          <a:bodyPr/>
          <a:lstStyle/>
          <a:p>
            <a:pPr algn="ctr"/>
            <a:r>
              <a:rPr lang="en-US" dirty="0">
                <a:latin typeface="Monotype Corsiva" panose="03010101010201010101" pitchFamily="66" charset="0"/>
              </a:rPr>
              <a:t>What is a Joint Venture (cont’d)</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955078" y="2623929"/>
            <a:ext cx="10653826" cy="3538331"/>
          </a:xfrm>
        </p:spPr>
        <p:txBody>
          <a:bodyPr vert="horz" lIns="91440" tIns="45720" rIns="91440" bIns="45720" rtlCol="0" anchor="t">
            <a:normAutofit/>
          </a:bodyPr>
          <a:lstStyle/>
          <a:p>
            <a:pPr marL="457200" indent="-457200" algn="just">
              <a:lnSpc>
                <a:spcPts val="3000"/>
              </a:lnSpc>
              <a:spcBef>
                <a:spcPts val="0"/>
              </a:spcBef>
              <a:spcAft>
                <a:spcPts val="1200"/>
              </a:spcAft>
              <a:buClr>
                <a:schemeClr val="tx2"/>
              </a:buClr>
              <a:buFont typeface="Arial" panose="020B0604020202020204" pitchFamily="34" charset="0"/>
              <a:buChar char="•"/>
            </a:pP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joint venture (JV) refers to a business arrangement in which two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or more parties pool resources to achieve a common objective. Typically, </a:t>
            </a:r>
            <a:r>
              <a:rPr lang="en-US" sz="2600" spc="5" dirty="0">
                <a:effectLst/>
                <a:latin typeface="Times New Roman" panose="02020603050405020304" pitchFamily="18" charset="0"/>
                <a:ea typeface="Calibri" panose="020F0502020204030204" pitchFamily="34" charset="0"/>
                <a:cs typeface="Times New Roman" panose="02020603050405020304" pitchFamily="18" charset="0"/>
              </a:rPr>
              <a:t>each of the participants in a JV will be responsible for the profits, losses, and costs associated with it. However, the venture is usually its own entity, separate from the participants’ other business interests.</a:t>
            </a:r>
          </a:p>
          <a:p>
            <a:pPr marL="457200" indent="-457200" algn="just">
              <a:buClr>
                <a:schemeClr val="tx1"/>
              </a:buClr>
              <a:buFont typeface="Arial" panose="020B0604020202020204" pitchFamily="34" charset="0"/>
              <a:buChar char="•"/>
            </a:pPr>
            <a:r>
              <a:rPr lang="en-US" sz="2600" spc="5" dirty="0">
                <a:latin typeface="Times New Roman" panose="02020603050405020304" pitchFamily="18" charset="0"/>
                <a:ea typeface="Calibri" panose="020F0502020204030204" pitchFamily="34" charset="0"/>
                <a:cs typeface="Times New Roman" panose="02020603050405020304" pitchFamily="18" charset="0"/>
              </a:rPr>
              <a:t>Often </a:t>
            </a:r>
            <a:r>
              <a:rPr lang="en-US" sz="2600" spc="5" dirty="0" err="1">
                <a:latin typeface="Times New Roman" panose="02020603050405020304" pitchFamily="18" charset="0"/>
                <a:ea typeface="Calibri" panose="020F0502020204030204" pitchFamily="34" charset="0"/>
                <a:cs typeface="Times New Roman" panose="02020603050405020304" pitchFamily="18" charset="0"/>
              </a:rPr>
              <a:t>utilised</a:t>
            </a:r>
            <a:r>
              <a:rPr lang="en-US" sz="2600" spc="5" dirty="0">
                <a:latin typeface="Times New Roman" panose="02020603050405020304" pitchFamily="18" charset="0"/>
                <a:ea typeface="Calibri" panose="020F0502020204030204" pitchFamily="34" charset="0"/>
                <a:cs typeface="Times New Roman" panose="02020603050405020304" pitchFamily="18" charset="0"/>
              </a:rPr>
              <a:t> i</a:t>
            </a:r>
            <a:r>
              <a:rPr lang="en-US" sz="2600" dirty="0">
                <a:effectLst/>
                <a:latin typeface="Times New Roman" panose="02020603050405020304" pitchFamily="18" charset="0"/>
                <a:ea typeface="Calibri" panose="020F0502020204030204" pitchFamily="34" charset="0"/>
              </a:rPr>
              <a:t>n commercial business transactions which can relate to any type of business undertaking.</a:t>
            </a:r>
            <a:endParaRPr lang="en-US" sz="2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822712" y="516835"/>
            <a:ext cx="5300871" cy="887895"/>
          </a:xfrm>
        </p:spPr>
        <p:txBody>
          <a:bodyPr/>
          <a:lstStyle/>
          <a:p>
            <a:pPr algn="ctr"/>
            <a:r>
              <a:rPr lang="en-US" sz="4400" dirty="0">
                <a:latin typeface="Monotype Corsiva" panose="03010101010201010101" pitchFamily="66" charset="0"/>
              </a:rPr>
              <a:t>Legal Framework:</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2372139" y="1404731"/>
            <a:ext cx="5910470" cy="3750366"/>
          </a:xfrm>
        </p:spPr>
        <p:txBody>
          <a:bodyPr vert="horz" lIns="91440" tIns="45720" rIns="91440" bIns="45720" rtlCol="0" anchor="t">
            <a:normAutofit/>
          </a:bodyPr>
          <a:lstStyle/>
          <a:p>
            <a:pPr marL="0" marR="0" algn="just">
              <a:lnSpc>
                <a:spcPts val="2000"/>
              </a:lnSpc>
              <a:spcBef>
                <a:spcPts val="0"/>
              </a:spcBef>
              <a:spcAft>
                <a:spcPts val="1200"/>
              </a:spcAft>
            </a:pP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ts val="2000"/>
              </a:lnSpc>
              <a:spcBef>
                <a:spcPts val="0"/>
              </a:spcBef>
              <a:spcAft>
                <a:spcPts val="1200"/>
              </a:spcAft>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High Court of Australia opined that:</a:t>
            </a:r>
          </a:p>
          <a:p>
            <a:pPr marL="0" marR="0" algn="just">
              <a:lnSpc>
                <a:spcPts val="2000"/>
              </a:lnSpc>
              <a:spcBef>
                <a:spcPts val="0"/>
              </a:spcBef>
              <a:spcAft>
                <a:spcPts val="1200"/>
              </a:spcAft>
            </a:pPr>
            <a:endParaRPr lang="en-US" sz="3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ts val="3000"/>
              </a:lnSpc>
              <a:spcBef>
                <a:spcPts val="0"/>
              </a:spcBef>
              <a:spcAft>
                <a:spcPts val="1200"/>
              </a:spcAft>
              <a:buFont typeface="Arial" panose="020B0604020202020204" pitchFamily="34" charset="0"/>
              <a:buChar char="•"/>
            </a:pPr>
            <a:r>
              <a:rPr lang="en-US" sz="3100" kern="100" dirty="0">
                <a:latin typeface="Times New Roman" panose="02020603050405020304" pitchFamily="18" charset="0"/>
                <a:ea typeface="Calibri" panose="020F0502020204030204" pitchFamily="34" charset="0"/>
                <a:cs typeface="Times New Roman" panose="02020603050405020304" pitchFamily="18" charset="0"/>
              </a:rPr>
              <a:t>The k</a:t>
            </a: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ey features of a Joint Venture include working towards a common aim, where the parties each contribute money, property or skill.”</a:t>
            </a:r>
          </a:p>
          <a:p>
            <a:pPr marL="0" marR="0" algn="just">
              <a:lnSpc>
                <a:spcPct val="115000"/>
              </a:lnSpc>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922129"/>
            <a:ext cx="9779183" cy="946427"/>
          </a:xfrm>
        </p:spPr>
        <p:txBody>
          <a:bodyPr>
            <a:normAutofit/>
          </a:bodyPr>
          <a:lstStyle/>
          <a:p>
            <a:pPr algn="ctr"/>
            <a:r>
              <a:rPr lang="en-US" dirty="0">
                <a:latin typeface="Monotype Corsiva" panose="03010101010201010101" pitchFamily="66" charset="0"/>
              </a:rPr>
              <a:t>Legal Framework (cont’d):</a:t>
            </a:r>
          </a:p>
        </p:txBody>
      </p:sp>
      <p:sp>
        <p:nvSpPr>
          <p:cNvPr id="11" name="Content Placeholder 10">
            <a:extLst>
              <a:ext uri="{FF2B5EF4-FFF2-40B4-BE49-F238E27FC236}">
                <a16:creationId xmlns:a16="http://schemas.microsoft.com/office/drawing/2014/main" id="{978567DA-3DAA-FBFF-EF1A-D29358A0ADFD}"/>
              </a:ext>
            </a:extLst>
          </p:cNvPr>
          <p:cNvSpPr>
            <a:spLocks noGrp="1"/>
          </p:cNvSpPr>
          <p:nvPr>
            <p:ph idx="1"/>
          </p:nvPr>
        </p:nvSpPr>
        <p:spPr>
          <a:xfrm>
            <a:off x="1669774" y="2080590"/>
            <a:ext cx="9130748" cy="3855281"/>
          </a:xfrm>
        </p:spPr>
        <p:txBody>
          <a:bodyPr>
            <a:normAutofit fontScale="32500" lnSpcReduction="20000"/>
          </a:bodyPr>
          <a:lstStyle/>
          <a:p>
            <a:pPr marL="685800" lvl="1" indent="0" algn="just">
              <a:lnSpc>
                <a:spcPts val="3000"/>
              </a:lnSpc>
              <a:spcBef>
                <a:spcPts val="0"/>
              </a:spcBef>
              <a:spcAft>
                <a:spcPts val="1200"/>
              </a:spcAft>
              <a:buNone/>
            </a:pPr>
            <a:r>
              <a:rPr lang="en-US" sz="7400" dirty="0">
                <a:effectLst/>
                <a:latin typeface="Times New Roman" panose="02020603050405020304" pitchFamily="18" charset="0"/>
                <a:ea typeface="Calibri" panose="020F0502020204030204" pitchFamily="34" charset="0"/>
              </a:rPr>
              <a:t>Government policy documents relate to the issue of public investment and the use of joint ventures in the process. For instance, there is the Strategic Public Sector Transformation Project and the use of public/private partnerships via which the Government of Jamaica engages private stakeholders/entities to achieve certain objectives. This has been seen in respect of the Sangster International Airport, the Jamaica Private Power Co. Ltd.’s power plant in </a:t>
            </a:r>
            <a:r>
              <a:rPr lang="en-US" sz="7400" dirty="0" err="1">
                <a:effectLst/>
                <a:latin typeface="Times New Roman" panose="02020603050405020304" pitchFamily="18" charset="0"/>
                <a:ea typeface="Calibri" panose="020F0502020204030204" pitchFamily="34" charset="0"/>
              </a:rPr>
              <a:t>Rockfort</a:t>
            </a:r>
            <a:r>
              <a:rPr lang="en-US" sz="7400" dirty="0">
                <a:effectLst/>
                <a:latin typeface="Times New Roman" panose="02020603050405020304" pitchFamily="18" charset="0"/>
                <a:ea typeface="Calibri" panose="020F0502020204030204" pitchFamily="34" charset="0"/>
              </a:rPr>
              <a:t> and the construction of Highway 2000</a:t>
            </a:r>
            <a:r>
              <a:rPr lang="en-JM" sz="7400" dirty="0">
                <a:latin typeface="Times New Roman" panose="02020603050405020304" pitchFamily="18" charset="0"/>
                <a:ea typeface="Calibri" panose="020F0502020204030204" pitchFamily="34" charset="0"/>
                <a:cs typeface="Times New Roman" panose="02020603050405020304" pitchFamily="18" charset="0"/>
              </a:rPr>
              <a:t>.</a:t>
            </a:r>
            <a:endParaRPr lang="en-US" sz="7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200"/>
              </a:spcAft>
              <a:buNone/>
            </a:pPr>
            <a:endParaRPr lang="en-US" sz="26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152738693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2809461" y="1186070"/>
            <a:ext cx="5963478" cy="1159564"/>
          </a:xfrm>
        </p:spPr>
        <p:txBody>
          <a:bodyPr/>
          <a:lstStyle/>
          <a:p>
            <a:pPr algn="ctr"/>
            <a:r>
              <a:rPr lang="en-US" dirty="0">
                <a:latin typeface="Monotype Corsiva" panose="03010101010201010101" pitchFamily="66" charset="0"/>
              </a:rPr>
              <a:t>Legal Framework(cont’d):</a:t>
            </a:r>
          </a:p>
        </p:txBody>
      </p:sp>
      <p:sp>
        <p:nvSpPr>
          <p:cNvPr id="8" name="Content Placeholder 7">
            <a:extLst>
              <a:ext uri="{FF2B5EF4-FFF2-40B4-BE49-F238E27FC236}">
                <a16:creationId xmlns:a16="http://schemas.microsoft.com/office/drawing/2014/main" id="{774B42D1-F548-BE04-C4FC-154CCD72DCF1}"/>
              </a:ext>
            </a:extLst>
          </p:cNvPr>
          <p:cNvSpPr>
            <a:spLocks noGrp="1"/>
          </p:cNvSpPr>
          <p:nvPr>
            <p:ph idx="1"/>
          </p:nvPr>
        </p:nvSpPr>
        <p:spPr>
          <a:xfrm>
            <a:off x="1167493" y="2464904"/>
            <a:ext cx="9779182" cy="3207026"/>
          </a:xfrm>
        </p:spPr>
        <p:txBody>
          <a:bodyPr>
            <a:normAutofit/>
          </a:bodyPr>
          <a:lstStyle/>
          <a:p>
            <a:pPr marL="1143000" indent="-457200" algn="just">
              <a:lnSpc>
                <a:spcPts val="3100"/>
              </a:lnSpc>
              <a:spcBef>
                <a:spcPts val="0"/>
              </a:spcBef>
              <a:spcAft>
                <a:spcPts val="1200"/>
              </a:spcAft>
              <a:buFont typeface="Arial" panose="020B0604020202020204" pitchFamily="34" charset="0"/>
              <a:buChar char="•"/>
            </a:pPr>
            <a:r>
              <a:rPr lang="en-US" sz="2600" kern="100" dirty="0">
                <a:latin typeface="Times New Roman" panose="02020603050405020304" pitchFamily="18" charset="0"/>
                <a:ea typeface="Calibri" panose="020F0502020204030204" pitchFamily="34" charset="0"/>
                <a:cs typeface="Times New Roman" panose="02020603050405020304" pitchFamily="18" charset="0"/>
              </a:rPr>
              <a:t>A</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joint venture can be short or long term, can be formal or informal, can result in the creation of a separate entity such as a limited liability company or partnership or can operate jointly as 2 separate entities. Frequently, resources and expertise will be combined so as to result in cost savings for the enterprise.</a:t>
            </a:r>
            <a:endParaRPr lang="en-GB"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0" algn="just">
              <a:lnSpc>
                <a:spcPts val="3100"/>
              </a:lnSpc>
              <a:spcBef>
                <a:spcPts val="0"/>
              </a:spcBef>
              <a:spcAft>
                <a:spcPts val="12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https://www.investopedia.com/terms/j/jointventure.asp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421291746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1889961" y="868016"/>
            <a:ext cx="8412079" cy="816321"/>
          </a:xfrm>
        </p:spPr>
        <p:txBody>
          <a:bodyPr>
            <a:normAutofit/>
          </a:bodyPr>
          <a:lstStyle/>
          <a:p>
            <a:r>
              <a:rPr lang="en-US" sz="4400" dirty="0">
                <a:solidFill>
                  <a:schemeClr val="tx1"/>
                </a:solidFill>
                <a:latin typeface="Monotype Corsiva" panose="03010101010201010101" pitchFamily="66" charset="0"/>
              </a:rPr>
              <a:t>Legal Framework (cont’d):</a:t>
            </a:r>
            <a:endParaRPr lang="en-US" sz="4800" dirty="0">
              <a:solidFill>
                <a:schemeClr val="tx1"/>
              </a:solidFill>
              <a:latin typeface="Monotype Corsiva" panose="03010101010201010101" pitchFamily="66" charset="0"/>
            </a:endParaRPr>
          </a:p>
        </p:txBody>
      </p:sp>
      <p:sp>
        <p:nvSpPr>
          <p:cNvPr id="12" name="Text Placeholder 11">
            <a:extLst>
              <a:ext uri="{FF2B5EF4-FFF2-40B4-BE49-F238E27FC236}">
                <a16:creationId xmlns:a16="http://schemas.microsoft.com/office/drawing/2014/main" id="{26D07E1D-6BAD-1B79-861B-00FEFED0C859}"/>
              </a:ext>
            </a:extLst>
          </p:cNvPr>
          <p:cNvSpPr>
            <a:spLocks noGrp="1"/>
          </p:cNvSpPr>
          <p:nvPr>
            <p:ph type="body" sz="quarter" idx="13"/>
          </p:nvPr>
        </p:nvSpPr>
        <p:spPr>
          <a:xfrm>
            <a:off x="1537251" y="1934816"/>
            <a:ext cx="9157253" cy="4313583"/>
          </a:xfrm>
        </p:spPr>
        <p:txBody>
          <a:bodyPr/>
          <a:lstStyle/>
          <a:p>
            <a:pPr marL="685800" indent="-457200" algn="just">
              <a:lnSpc>
                <a:spcPts val="3000"/>
              </a:lnSpc>
              <a:spcBef>
                <a:spcPts val="0"/>
              </a:spcBef>
              <a:spcAft>
                <a:spcPts val="1200"/>
              </a:spcAft>
              <a:buFont typeface="Arial" panose="020B0604020202020204" pitchFamily="34" charset="0"/>
              <a:buChar char="•"/>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India, the regulatory regime implemented strict regulations which made it difficult for small developers to comply with the stringent regulations within the industry.</a:t>
            </a:r>
          </a:p>
          <a:p>
            <a:pPr marL="685800" indent="-457200" algn="just">
              <a:lnSpc>
                <a:spcPts val="3000"/>
              </a:lnSpc>
              <a:spcBef>
                <a:spcPts val="0"/>
              </a:spcBef>
              <a:spcAft>
                <a:spcPts val="1200"/>
              </a:spcAft>
              <a:buFont typeface="Arial" panose="020B0604020202020204" pitchFamily="34" charset="0"/>
              <a:buChar char="•"/>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suggested that as a result, those who could not survive went into bankruptcy and those who wanted to survive formed joint ventures with big developers.</a:t>
            </a:r>
          </a:p>
          <a:p>
            <a:pPr marL="685800" indent="-457200" algn="just">
              <a:lnSpc>
                <a:spcPts val="3000"/>
              </a:lnSpc>
              <a:spcBef>
                <a:spcPts val="0"/>
              </a:spcBef>
              <a:spcAft>
                <a:spcPts val="0"/>
              </a:spcAft>
              <a:buFont typeface="Arial" panose="020B0604020202020204" pitchFamily="34" charset="0"/>
              <a:buChar char="•"/>
            </a:pPr>
            <a:r>
              <a:rPr lang="en-US" sz="2600" dirty="0">
                <a:solidFill>
                  <a:schemeClr val="tx1"/>
                </a:solidFill>
                <a:effectLst/>
                <a:latin typeface="Times New Roman" panose="02020603050405020304" pitchFamily="18" charset="0"/>
                <a:ea typeface="Calibri" panose="020F0502020204030204" pitchFamily="34" charset="0"/>
              </a:rPr>
              <a:t>JVs are essentially a way for someone to match capital needed or desired for a real estate acquisition or development by an operating party with a real estate capital provider.</a:t>
            </a:r>
            <a:endParaRPr lang="en-US" sz="2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6399837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1"/>
            <a:ext cx="8401624" cy="864704"/>
          </a:xfrm>
        </p:spPr>
        <p:txBody>
          <a:bodyPr/>
          <a:lstStyle/>
          <a:p>
            <a:pPr algn="ctr"/>
            <a:r>
              <a:rPr lang="en-US" dirty="0">
                <a:latin typeface="Monotype Corsiva" panose="03010101010201010101" pitchFamily="66" charset="0"/>
              </a:rPr>
              <a:t>Legal Framework (cont’d):</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p:txBody>
          <a:bodyPr/>
          <a:lstStyle/>
          <a:p>
            <a:fld id="{294A09A9-5501-47C1-A89A-A340965A2BE2}" type="slidenum">
              <a:rPr lang="en-US" smtClean="0"/>
              <a:pPr/>
              <a:t>8</a:t>
            </a:fld>
            <a:endParaRPr lang="en-US" dirty="0"/>
          </a:p>
        </p:txBody>
      </p:sp>
      <p:sp>
        <p:nvSpPr>
          <p:cNvPr id="30" name="TextBox 29">
            <a:extLst>
              <a:ext uri="{FF2B5EF4-FFF2-40B4-BE49-F238E27FC236}">
                <a16:creationId xmlns:a16="http://schemas.microsoft.com/office/drawing/2014/main" id="{4AE0E2CC-3D1F-0118-6B99-1B98D21EB96C}"/>
              </a:ext>
            </a:extLst>
          </p:cNvPr>
          <p:cNvSpPr txBox="1"/>
          <p:nvPr/>
        </p:nvSpPr>
        <p:spPr>
          <a:xfrm>
            <a:off x="861392" y="1351722"/>
            <a:ext cx="8290662" cy="5555367"/>
          </a:xfrm>
          <a:prstGeom prst="rect">
            <a:avLst/>
          </a:prstGeom>
          <a:noFill/>
        </p:spPr>
        <p:txBody>
          <a:bodyPr wrap="square" rtlCol="0">
            <a:spAutoFit/>
          </a:bodyPr>
          <a:lstStyle/>
          <a:p>
            <a:pPr marL="457200" indent="-457200" algn="just">
              <a:buFont typeface="Arial" panose="020B0604020202020204" pitchFamily="34" charset="0"/>
              <a:buChar char="•"/>
            </a:pPr>
            <a:r>
              <a:rPr lang="en-US" sz="2600" dirty="0">
                <a:effectLst/>
                <a:latin typeface="Times New Roman" panose="02020603050405020304" pitchFamily="18" charset="0"/>
                <a:ea typeface="Calibri" panose="020F0502020204030204" pitchFamily="34" charset="0"/>
              </a:rPr>
              <a:t>Developers have managed to make attractive offers to persons who already own parcels of land which can be easily utilized for implementing a development</a:t>
            </a:r>
            <a:r>
              <a:rPr lang="en-JM" sz="2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JM"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1200"/>
              </a:spcAft>
              <a:buFont typeface="Arial" panose="020B0604020202020204" pitchFamily="34" charset="0"/>
              <a:buChar char="•"/>
            </a:pPr>
            <a:r>
              <a:rPr lang="en-US" sz="2600" dirty="0">
                <a:effectLst/>
                <a:latin typeface="Times New Roman" panose="02020603050405020304" pitchFamily="18" charset="0"/>
                <a:ea typeface="Calibri" panose="020F0502020204030204" pitchFamily="34" charset="0"/>
              </a:rPr>
              <a:t>Advantages of joint ventures include:</a:t>
            </a:r>
          </a:p>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 the ability of the parties to pool their resources</a:t>
            </a:r>
          </a:p>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sharing the risks and benefits to be derived from the project.</a:t>
            </a:r>
          </a:p>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increased speed in getting the project to the market.</a:t>
            </a:r>
          </a:p>
          <a:p>
            <a:pPr marL="685800" indent="-457200" algn="just">
              <a:lnSpc>
                <a:spcPts val="3000"/>
              </a:lnSpc>
              <a:spcAft>
                <a:spcPts val="1200"/>
              </a:spcAft>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D</a:t>
            </a:r>
            <a:r>
              <a:rPr lang="en-US" sz="2600" dirty="0">
                <a:effectLst/>
                <a:latin typeface="Times New Roman" panose="02020603050405020304" pitchFamily="18" charset="0"/>
                <a:ea typeface="Calibri" panose="020F0502020204030204" pitchFamily="34" charset="0"/>
              </a:rPr>
              <a:t>isadvantages include:</a:t>
            </a:r>
          </a:p>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the possibility of one party not upholding his/her end of the agreement</a:t>
            </a:r>
          </a:p>
        </p:txBody>
      </p:sp>
    </p:spTree>
    <p:extLst>
      <p:ext uri="{BB962C8B-B14F-4D97-AF65-F5344CB8AC3E}">
        <p14:creationId xmlns:p14="http://schemas.microsoft.com/office/powerpoint/2010/main" val="333569028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2173357" y="609600"/>
            <a:ext cx="7832034" cy="856375"/>
          </a:xfrm>
        </p:spPr>
        <p:txBody>
          <a:bodyPr/>
          <a:lstStyle/>
          <a:p>
            <a:pPr algn="ctr"/>
            <a:r>
              <a:rPr lang="en-US" sz="4400" dirty="0">
                <a:latin typeface="Monotype Corsiva" panose="03010101010201010101" pitchFamily="66" charset="0"/>
                <a:cs typeface="MoolBoran" panose="020F0502020204030204" pitchFamily="34" charset="0"/>
              </a:rPr>
              <a:t>Legal Framework</a:t>
            </a:r>
            <a:r>
              <a:rPr lang="en-US" dirty="0">
                <a:latin typeface="Monotype Corsiva" panose="03010101010201010101" pitchFamily="66" charset="0"/>
                <a:cs typeface="MoolBoran" panose="020F0502020204030204" pitchFamily="34" charset="0"/>
              </a:rPr>
              <a:t> (cont’d):</a:t>
            </a:r>
          </a:p>
        </p:txBody>
      </p:sp>
      <p:sp>
        <p:nvSpPr>
          <p:cNvPr id="5" name="Slide Number Placeholder 4">
            <a:extLst>
              <a:ext uri="{FF2B5EF4-FFF2-40B4-BE49-F238E27FC236}">
                <a16:creationId xmlns:a16="http://schemas.microsoft.com/office/drawing/2014/main" id="{352A2850-23AF-A249-8907-5DAF2E2D2269}"/>
              </a:ext>
            </a:extLst>
          </p:cNvPr>
          <p:cNvSpPr>
            <a:spLocks noGrp="1"/>
          </p:cNvSpPr>
          <p:nvPr>
            <p:ph type="sldNum" sz="quarter" idx="27"/>
          </p:nvPr>
        </p:nvSpPr>
        <p:spPr/>
        <p:txBody>
          <a:bodyPr/>
          <a:lstStyle/>
          <a:p>
            <a:fld id="{294A09A9-5501-47C1-A89A-A340965A2BE2}" type="slidenum">
              <a:rPr lang="en-US" smtClean="0"/>
              <a:pPr/>
              <a:t>9</a:t>
            </a:fld>
            <a:endParaRPr lang="en-US" dirty="0"/>
          </a:p>
        </p:txBody>
      </p:sp>
      <p:sp>
        <p:nvSpPr>
          <p:cNvPr id="79" name="TextBox 78">
            <a:extLst>
              <a:ext uri="{FF2B5EF4-FFF2-40B4-BE49-F238E27FC236}">
                <a16:creationId xmlns:a16="http://schemas.microsoft.com/office/drawing/2014/main" id="{428A63FE-A5C4-92BD-E4A0-DBAF6D32C702}"/>
              </a:ext>
            </a:extLst>
          </p:cNvPr>
          <p:cNvSpPr txBox="1"/>
          <p:nvPr/>
        </p:nvSpPr>
        <p:spPr>
          <a:xfrm>
            <a:off x="1484245" y="2420132"/>
            <a:ext cx="9024729" cy="2516138"/>
          </a:xfrm>
          <a:prstGeom prst="rect">
            <a:avLst/>
          </a:prstGeom>
          <a:noFill/>
        </p:spPr>
        <p:txBody>
          <a:bodyPr wrap="square" rtlCol="0">
            <a:spAutoFit/>
          </a:bodyPr>
          <a:lstStyle/>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disagreements between the parties resulting in the project being delayed or not completed</a:t>
            </a:r>
          </a:p>
          <a:p>
            <a:pPr marL="914400" indent="-457200" algn="just">
              <a:lnSpc>
                <a:spcPts val="3000"/>
              </a:lnSpc>
              <a:spcAft>
                <a:spcPts val="1200"/>
              </a:spcAf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the possibility of unbalanced power dynamics</a:t>
            </a:r>
            <a:r>
              <a:rPr lang="en-JM"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685800" indent="-457200" algn="just">
              <a:lnSpc>
                <a:spcPts val="3000"/>
              </a:lnSpc>
              <a:spcAft>
                <a:spcPts val="1200"/>
              </a:spcAft>
              <a:buFont typeface="Arial" panose="020B0604020202020204" pitchFamily="34" charset="0"/>
              <a:buChar char="•"/>
            </a:pPr>
            <a:r>
              <a:rPr lang="en-US" sz="1200" dirty="0" err="1">
                <a:effectLst/>
                <a:latin typeface="Times New Roman" panose="02020603050405020304" pitchFamily="18" charset="0"/>
                <a:ea typeface="Calibri" panose="020F0502020204030204" pitchFamily="34" charset="0"/>
              </a:rPr>
              <a:t>Saphia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Ranier</a:t>
            </a:r>
            <a:r>
              <a:rPr lang="en-US" sz="1200" dirty="0">
                <a:effectLst/>
                <a:latin typeface="Times New Roman" panose="02020603050405020304" pitchFamily="18" charset="0"/>
                <a:ea typeface="Calibri" panose="020F0502020204030204" pitchFamily="34" charset="0"/>
              </a:rPr>
              <a:t>, Hubspot.com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200"/>
              </a:spcAft>
            </a:pPr>
            <a:r>
              <a:rPr lang="en-JM"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2667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179f31-5678-409a-8780-8cbc6aaad884" xsi:nil="true"/>
    <MediaServiceKeyPoints xmlns="58cfdeb0-bea7-4c70-bf94-0ce8be93f2d8" xsi:nil="true"/>
    <lcf76f155ced4ddcb4097134ff3c332f xmlns="58cfdeb0-bea7-4c70-bf94-0ce8be93f2d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D969D99DA0C84E86544DB2497A23B3" ma:contentTypeVersion="17" ma:contentTypeDescription="Create a new document." ma:contentTypeScope="" ma:versionID="e2fa1460dbab9a93c2092d72686cbe09">
  <xsd:schema xmlns:xsd="http://www.w3.org/2001/XMLSchema" xmlns:xs="http://www.w3.org/2001/XMLSchema" xmlns:p="http://schemas.microsoft.com/office/2006/metadata/properties" xmlns:ns2="58cfdeb0-bea7-4c70-bf94-0ce8be93f2d8" xmlns:ns3="41179f31-5678-409a-8780-8cbc6aaad884" targetNamespace="http://schemas.microsoft.com/office/2006/metadata/properties" ma:root="true" ma:fieldsID="eaa0fdd701a2f71cbccca7cbbf1a9d56" ns2:_="" ns3:_="">
    <xsd:import namespace="58cfdeb0-bea7-4c70-bf94-0ce8be93f2d8"/>
    <xsd:import namespace="41179f31-5678-409a-8780-8cbc6aaad8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fdeb0-bea7-4c70-bf94-0ce8be93f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bc461b-850d-42d8-966c-a2e5f50f7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79f31-5678-409a-8780-8cbc6aaad88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536b2b3-2f43-4e71-9cca-5fa183252134}" ma:internalName="TaxCatchAll" ma:showField="CatchAllData" ma:web="41179f31-5678-409a-8780-8cbc6aaad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purl.org/dc/dcmitype/"/>
    <ds:schemaRef ds:uri="http://schemas.openxmlformats.org/package/2006/metadata/core-properties"/>
    <ds:schemaRef ds:uri="230e9df3-be65-4c73-a93b-d1236ebd677e"/>
    <ds:schemaRef ds:uri="http://schemas.microsoft.com/office/2006/metadata/properties"/>
    <ds:schemaRef ds:uri="http://www.w3.org/XML/1998/namespace"/>
    <ds:schemaRef ds:uri="http://schemas.microsoft.com/office/2006/documentManagement/types"/>
    <ds:schemaRef ds:uri="http://schemas.microsoft.com/sharepoint/v3"/>
    <ds:schemaRef ds:uri="71af3243-3dd4-4a8d-8c0d-dd76da1f02a5"/>
    <ds:schemaRef ds:uri="http://purl.org/dc/elements/1.1/"/>
    <ds:schemaRef ds:uri="http://schemas.microsoft.com/office/infopath/2007/PartnerControls"/>
    <ds:schemaRef ds:uri="16c05727-aa75-4e4a-9b5f-8a80a1165891"/>
    <ds:schemaRef ds:uri="http://purl.org/dc/terms/"/>
  </ds:schemaRefs>
</ds:datastoreItem>
</file>

<file path=customXml/itemProps2.xml><?xml version="1.0" encoding="utf-8"?>
<ds:datastoreItem xmlns:ds="http://schemas.openxmlformats.org/officeDocument/2006/customXml" ds:itemID="{2E3A5493-BCDE-480A-8364-7270D036282D}"/>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Organic</Template>
  <TotalTime>499</TotalTime>
  <Words>1888</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Garamond</vt:lpstr>
      <vt:lpstr>Matura MT Script Capitals</vt:lpstr>
      <vt:lpstr>Monotype Corsiva</vt:lpstr>
      <vt:lpstr>Tenorite</vt:lpstr>
      <vt:lpstr>Times New Roman</vt:lpstr>
      <vt:lpstr>Wingdings</vt:lpstr>
      <vt:lpstr>Organic</vt:lpstr>
      <vt:lpstr>Joint Ventures  and Issues arising</vt:lpstr>
      <vt:lpstr>What is a Joint Venture?</vt:lpstr>
      <vt:lpstr>What is a Joint Venture (cont’d)</vt:lpstr>
      <vt:lpstr>Legal Framework:</vt:lpstr>
      <vt:lpstr>Legal Framework (cont’d):</vt:lpstr>
      <vt:lpstr>Legal Framework(cont’d):</vt:lpstr>
      <vt:lpstr>Legal Framework (cont’d):</vt:lpstr>
      <vt:lpstr>Legal Framework (cont’d):</vt:lpstr>
      <vt:lpstr>Legal Framework (cont’d):</vt:lpstr>
      <vt:lpstr>Issues Arising: </vt:lpstr>
      <vt:lpstr>Issues Arising (cont’d)</vt:lpstr>
      <vt:lpstr>Issues Arising (cont’d)</vt:lpstr>
      <vt:lpstr>Issues Arising (cont’d):</vt:lpstr>
      <vt:lpstr>Issues Arising (cont’d):</vt:lpstr>
      <vt:lpstr>Issues Arising (cont’d):</vt:lpstr>
      <vt:lpstr>Issues Arising (cont’d):</vt:lpstr>
      <vt:lpstr>Issues Arising (cont’d):</vt:lpstr>
      <vt:lpstr>Issues Arising (cont’d):</vt:lpstr>
      <vt:lpstr>Issues Arising (cont’d):</vt:lpstr>
      <vt:lpstr>Issues Arising (cont’d):</vt:lpstr>
      <vt:lpstr>Issues Arising (cont’d):</vt:lpstr>
      <vt:lpstr>Issues Arising (cont’d):</vt:lpstr>
      <vt:lpstr>What to do when entering into a Joint Venture:</vt:lpstr>
      <vt:lpstr>What to do when entering into a Joint Venture (cont’d):</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Restrictive Covenant Modification  – The Developer’s Dilemma</dc:title>
  <dc:creator>Licea-Ann Smith</dc:creator>
  <cp:lastModifiedBy>Licea-Ann Smith</cp:lastModifiedBy>
  <cp:revision>57</cp:revision>
  <cp:lastPrinted>2023-06-20T16:46:58Z</cp:lastPrinted>
  <dcterms:created xsi:type="dcterms:W3CDTF">2023-06-20T11:12:50Z</dcterms:created>
  <dcterms:modified xsi:type="dcterms:W3CDTF">2023-10-26T08:56:30Z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