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306" r:id="rId5"/>
    <p:sldId id="290" r:id="rId6"/>
    <p:sldId id="2134806207" r:id="rId7"/>
    <p:sldId id="655" r:id="rId8"/>
    <p:sldId id="656" r:id="rId9"/>
    <p:sldId id="657" r:id="rId10"/>
    <p:sldId id="658" r:id="rId11"/>
    <p:sldId id="659" r:id="rId12"/>
    <p:sldId id="2134806206" r:id="rId13"/>
    <p:sldId id="661" r:id="rId14"/>
    <p:sldId id="3520" r:id="rId15"/>
    <p:sldId id="2134806221" r:id="rId16"/>
    <p:sldId id="2134806231" r:id="rId17"/>
    <p:sldId id="2134806234" r:id="rId18"/>
    <p:sldId id="2134806273" r:id="rId19"/>
    <p:sldId id="2134806259" r:id="rId20"/>
    <p:sldId id="293" r:id="rId21"/>
    <p:sldId id="2134806258" r:id="rId22"/>
    <p:sldId id="1239" r:id="rId23"/>
    <p:sldId id="2134806266" r:id="rId24"/>
    <p:sldId id="2134806272" r:id="rId25"/>
    <p:sldId id="2134806265" r:id="rId26"/>
    <p:sldId id="2134806267" r:id="rId27"/>
    <p:sldId id="2134806269" r:id="rId28"/>
    <p:sldId id="2134806262" r:id="rId29"/>
    <p:sldId id="301" r:id="rId30"/>
    <p:sldId id="213480623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7F1FE3-EAC8-BE29-1102-C0D56F739991}" name="Samtani, Malini" initials="MS" userId="S::MALINIS@IADB.ORG::b52e6893-634e-4411-b64d-5d57a27f7228" providerId="AD"/>
  <p188:author id="{ED6B51F1-5328-B121-ABB6-B014FF9B4B5B}" name="Dangond Gibsone, Silvia" initials="" userId="S::SILVIAD@IADB.ORG::ef28d313-9358-442c-b0a2-6a6f319e310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64A44"/>
    <a:srgbClr val="00AE42"/>
    <a:srgbClr val="54B47D"/>
    <a:srgbClr val="FF7A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ED6BC8-2528-443D-AB65-852382B733C2}" v="10" dt="2024-05-29T15:02:08.0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ra Meneses, Christian Rene" userId="c238f5ac-3538-4168-bc05-0d0514fc3b42" providerId="ADAL" clId="{49ED6BC8-2528-443D-AB65-852382B733C2}"/>
    <pc:docChg chg="undo custSel addSld delSld modSld sldOrd">
      <pc:chgData name="Parra Meneses, Christian Rene" userId="c238f5ac-3538-4168-bc05-0d0514fc3b42" providerId="ADAL" clId="{49ED6BC8-2528-443D-AB65-852382B733C2}" dt="2024-05-31T20:39:07.485" v="34" actId="47"/>
      <pc:docMkLst>
        <pc:docMk/>
      </pc:docMkLst>
      <pc:sldChg chg="del">
        <pc:chgData name="Parra Meneses, Christian Rene" userId="c238f5ac-3538-4168-bc05-0d0514fc3b42" providerId="ADAL" clId="{49ED6BC8-2528-443D-AB65-852382B733C2}" dt="2024-05-31T20:39:02.032" v="32" actId="47"/>
        <pc:sldMkLst>
          <pc:docMk/>
          <pc:sldMk cId="2526708407" sldId="285"/>
        </pc:sldMkLst>
      </pc:sldChg>
      <pc:sldChg chg="addSp modSp mod">
        <pc:chgData name="Parra Meneses, Christian Rene" userId="c238f5ac-3538-4168-bc05-0d0514fc3b42" providerId="ADAL" clId="{49ED6BC8-2528-443D-AB65-852382B733C2}" dt="2024-05-29T15:07:29.949" v="26" actId="108"/>
        <pc:sldMkLst>
          <pc:docMk/>
          <pc:sldMk cId="3684732512" sldId="290"/>
        </pc:sldMkLst>
        <pc:spChg chg="mod">
          <ac:chgData name="Parra Meneses, Christian Rene" userId="c238f5ac-3538-4168-bc05-0d0514fc3b42" providerId="ADAL" clId="{49ED6BC8-2528-443D-AB65-852382B733C2}" dt="2024-05-29T15:07:23.552" v="25" actId="207"/>
          <ac:spMkLst>
            <pc:docMk/>
            <pc:sldMk cId="3684732512" sldId="290"/>
            <ac:spMk id="2" creationId="{999B5702-4080-8582-B446-41FD16EE1BCF}"/>
          </ac:spMkLst>
        </pc:spChg>
        <pc:spChg chg="mod">
          <ac:chgData name="Parra Meneses, Christian Rene" userId="c238f5ac-3538-4168-bc05-0d0514fc3b42" providerId="ADAL" clId="{49ED6BC8-2528-443D-AB65-852382B733C2}" dt="2024-05-29T15:07:29.949" v="26" actId="108"/>
          <ac:spMkLst>
            <pc:docMk/>
            <pc:sldMk cId="3684732512" sldId="290"/>
            <ac:spMk id="5" creationId="{9D2D4891-8262-AC17-7AC2-F1725CFFCB0B}"/>
          </ac:spMkLst>
        </pc:spChg>
        <pc:spChg chg="mod">
          <ac:chgData name="Parra Meneses, Christian Rene" userId="c238f5ac-3538-4168-bc05-0d0514fc3b42" providerId="ADAL" clId="{49ED6BC8-2528-443D-AB65-852382B733C2}" dt="2024-05-29T15:01:23.733" v="11" actId="1076"/>
          <ac:spMkLst>
            <pc:docMk/>
            <pc:sldMk cId="3684732512" sldId="290"/>
            <ac:spMk id="6" creationId="{3909D518-C502-FFD1-21FB-8FC21692F697}"/>
          </ac:spMkLst>
        </pc:spChg>
        <pc:picChg chg="add mod">
          <ac:chgData name="Parra Meneses, Christian Rene" userId="c238f5ac-3538-4168-bc05-0d0514fc3b42" providerId="ADAL" clId="{49ED6BC8-2528-443D-AB65-852382B733C2}" dt="2024-05-29T15:01:29.702" v="12" actId="1076"/>
          <ac:picMkLst>
            <pc:docMk/>
            <pc:sldMk cId="3684732512" sldId="290"/>
            <ac:picMk id="1026" creationId="{9C829C67-2D36-5495-FF27-7DF6326FD76E}"/>
          </ac:picMkLst>
        </pc:picChg>
        <pc:picChg chg="add mod">
          <ac:chgData name="Parra Meneses, Christian Rene" userId="c238f5ac-3538-4168-bc05-0d0514fc3b42" providerId="ADAL" clId="{49ED6BC8-2528-443D-AB65-852382B733C2}" dt="2024-05-29T15:02:08.067" v="16" actId="732"/>
          <ac:picMkLst>
            <pc:docMk/>
            <pc:sldMk cId="3684732512" sldId="290"/>
            <ac:picMk id="1028" creationId="{C1B31525-0BF4-5948-602D-F3D73FA046F4}"/>
          </ac:picMkLst>
        </pc:picChg>
      </pc:sldChg>
      <pc:sldChg chg="ord">
        <pc:chgData name="Parra Meneses, Christian Rene" userId="c238f5ac-3538-4168-bc05-0d0514fc3b42" providerId="ADAL" clId="{49ED6BC8-2528-443D-AB65-852382B733C2}" dt="2024-05-29T15:00:10.016" v="5"/>
        <pc:sldMkLst>
          <pc:docMk/>
          <pc:sldMk cId="1969540584" sldId="293"/>
        </pc:sldMkLst>
      </pc:sldChg>
      <pc:sldChg chg="del">
        <pc:chgData name="Parra Meneses, Christian Rene" userId="c238f5ac-3538-4168-bc05-0d0514fc3b42" providerId="ADAL" clId="{49ED6BC8-2528-443D-AB65-852382B733C2}" dt="2024-05-31T20:39:06.524" v="33" actId="47"/>
        <pc:sldMkLst>
          <pc:docMk/>
          <pc:sldMk cId="3905680941" sldId="299"/>
        </pc:sldMkLst>
      </pc:sldChg>
      <pc:sldChg chg="del">
        <pc:chgData name="Parra Meneses, Christian Rene" userId="c238f5ac-3538-4168-bc05-0d0514fc3b42" providerId="ADAL" clId="{49ED6BC8-2528-443D-AB65-852382B733C2}" dt="2024-05-31T20:38:54.695" v="29" actId="47"/>
        <pc:sldMkLst>
          <pc:docMk/>
          <pc:sldMk cId="473496011" sldId="302"/>
        </pc:sldMkLst>
      </pc:sldChg>
      <pc:sldChg chg="addSp modSp mod">
        <pc:chgData name="Parra Meneses, Christian Rene" userId="c238f5ac-3538-4168-bc05-0d0514fc3b42" providerId="ADAL" clId="{49ED6BC8-2528-443D-AB65-852382B733C2}" dt="2024-05-29T15:06:46.811" v="23" actId="20577"/>
        <pc:sldMkLst>
          <pc:docMk/>
          <pc:sldMk cId="3866449738" sldId="306"/>
        </pc:sldMkLst>
        <pc:spChg chg="add mod">
          <ac:chgData name="Parra Meneses, Christian Rene" userId="c238f5ac-3538-4168-bc05-0d0514fc3b42" providerId="ADAL" clId="{49ED6BC8-2528-443D-AB65-852382B733C2}" dt="2024-05-29T15:06:46.811" v="23" actId="20577"/>
          <ac:spMkLst>
            <pc:docMk/>
            <pc:sldMk cId="3866449738" sldId="306"/>
            <ac:spMk id="3" creationId="{504C08B7-2118-2A6F-98DD-0133887003E5}"/>
          </ac:spMkLst>
        </pc:spChg>
      </pc:sldChg>
      <pc:sldChg chg="del">
        <pc:chgData name="Parra Meneses, Christian Rene" userId="c238f5ac-3538-4168-bc05-0d0514fc3b42" providerId="ADAL" clId="{49ED6BC8-2528-443D-AB65-852382B733C2}" dt="2024-05-31T20:38:57.002" v="30" actId="47"/>
        <pc:sldMkLst>
          <pc:docMk/>
          <pc:sldMk cId="1831231473" sldId="1129"/>
        </pc:sldMkLst>
      </pc:sldChg>
      <pc:sldChg chg="mod modShow">
        <pc:chgData name="Parra Meneses, Christian Rene" userId="c238f5ac-3538-4168-bc05-0d0514fc3b42" providerId="ADAL" clId="{49ED6BC8-2528-443D-AB65-852382B733C2}" dt="2024-05-29T15:36:31.756" v="27" actId="729"/>
        <pc:sldMkLst>
          <pc:docMk/>
          <pc:sldMk cId="859735592" sldId="2134806231"/>
        </pc:sldMkLst>
      </pc:sldChg>
      <pc:sldChg chg="del">
        <pc:chgData name="Parra Meneses, Christian Rene" userId="c238f5ac-3538-4168-bc05-0d0514fc3b42" providerId="ADAL" clId="{49ED6BC8-2528-443D-AB65-852382B733C2}" dt="2024-05-31T20:39:07.485" v="34" actId="47"/>
        <pc:sldMkLst>
          <pc:docMk/>
          <pc:sldMk cId="2119994635" sldId="2134806237"/>
        </pc:sldMkLst>
      </pc:sldChg>
      <pc:sldChg chg="del">
        <pc:chgData name="Parra Meneses, Christian Rene" userId="c238f5ac-3538-4168-bc05-0d0514fc3b42" providerId="ADAL" clId="{49ED6BC8-2528-443D-AB65-852382B733C2}" dt="2024-05-31T20:38:58.183" v="31" actId="47"/>
        <pc:sldMkLst>
          <pc:docMk/>
          <pc:sldMk cId="2753448550" sldId="2134806254"/>
        </pc:sldMkLst>
      </pc:sldChg>
      <pc:sldChg chg="del">
        <pc:chgData name="Parra Meneses, Christian Rene" userId="c238f5ac-3538-4168-bc05-0d0514fc3b42" providerId="ADAL" clId="{49ED6BC8-2528-443D-AB65-852382B733C2}" dt="2024-05-31T20:38:24.713" v="28" actId="47"/>
        <pc:sldMkLst>
          <pc:docMk/>
          <pc:sldMk cId="1312414999" sldId="2134806270"/>
        </pc:sldMkLst>
      </pc:sldChg>
      <pc:sldChg chg="add del mod modShow">
        <pc:chgData name="Parra Meneses, Christian Rene" userId="c238f5ac-3538-4168-bc05-0d0514fc3b42" providerId="ADAL" clId="{49ED6BC8-2528-443D-AB65-852382B733C2}" dt="2024-05-29T15:06:56.862" v="24" actId="47"/>
        <pc:sldMkLst>
          <pc:docMk/>
          <pc:sldMk cId="2280395852" sldId="21348062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5119D0-3BEE-4F5B-A6B2-26AD4FC2A07A}" type="datetimeFigureOut">
              <a:rPr lang="en-US" smtClean="0"/>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BABE99-1CAE-429B-B4EA-41C92CD72C01}" type="slidenum">
              <a:rPr lang="en-US" smtClean="0"/>
              <a:t>‹#›</a:t>
            </a:fld>
            <a:endParaRPr lang="en-US"/>
          </a:p>
        </p:txBody>
      </p:sp>
    </p:spTree>
    <p:extLst>
      <p:ext uri="{BB962C8B-B14F-4D97-AF65-F5344CB8AC3E}">
        <p14:creationId xmlns:p14="http://schemas.microsoft.com/office/powerpoint/2010/main" val="50966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BE99-1CAE-429B-B4EA-41C92CD72C01}" type="slidenum">
              <a:rPr lang="en-US" smtClean="0"/>
              <a:t>1</a:t>
            </a:fld>
            <a:endParaRPr lang="en-US"/>
          </a:p>
        </p:txBody>
      </p:sp>
    </p:spTree>
    <p:extLst>
      <p:ext uri="{BB962C8B-B14F-4D97-AF65-F5344CB8AC3E}">
        <p14:creationId xmlns:p14="http://schemas.microsoft.com/office/powerpoint/2010/main" val="1714470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Context of vulnerability: The operation clearly sets out the context of climate change vulnerability using a robust evidence base, and adaptation activities that are required to strengthen the recipient’s policy and institutional framework. b. Intent: The operation supports the recipient to identify policy actions that can contribute to adaptation and sets out the explicit intention to develop such policy actions consistent with the context of vulnerability and in line with relevant adaptation strategies and plans. c. Clear and direct link between climate change vulnerability context and policy actions: The policy actions included in the MDB operation directly contribute to addressing the identified climate change vulnerabilities and/or enabling adaptation.</a:t>
            </a:r>
          </a:p>
        </p:txBody>
      </p:sp>
      <p:sp>
        <p:nvSpPr>
          <p:cNvPr id="4" name="Slide Number Placeholder 3"/>
          <p:cNvSpPr>
            <a:spLocks noGrp="1"/>
          </p:cNvSpPr>
          <p:nvPr>
            <p:ph type="sldNum" sz="quarter" idx="5"/>
          </p:nvPr>
        </p:nvSpPr>
        <p:spPr/>
        <p:txBody>
          <a:bodyPr/>
          <a:lstStyle/>
          <a:p>
            <a:fld id="{98A320AB-FBEE-9343-9171-B2C5825188AF}" type="slidenum">
              <a:rPr lang="en-US" smtClean="0"/>
              <a:pPr/>
              <a:t>18</a:t>
            </a:fld>
            <a:endParaRPr lang="en-US"/>
          </a:p>
        </p:txBody>
      </p:sp>
    </p:spTree>
    <p:extLst>
      <p:ext uri="{BB962C8B-B14F-4D97-AF65-F5344CB8AC3E}">
        <p14:creationId xmlns:p14="http://schemas.microsoft.com/office/powerpoint/2010/main" val="705681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endParaRPr lang="es-PE"/>
          </a:p>
        </p:txBody>
      </p:sp>
      <p:sp>
        <p:nvSpPr>
          <p:cNvPr id="4" name="Marcador de posición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8FB28-83D1-4F8A-BA93-9D59285A2BBD}"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814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endParaRPr lang="es-PE"/>
          </a:p>
        </p:txBody>
      </p:sp>
      <p:sp>
        <p:nvSpPr>
          <p:cNvPr id="4" name="Marcador de posición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8FB28-83D1-4F8A-BA93-9D59285A2BBD}"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244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endParaRPr lang="es-PE"/>
          </a:p>
        </p:txBody>
      </p:sp>
      <p:sp>
        <p:nvSpPr>
          <p:cNvPr id="4" name="Marcador de posición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8FB28-83D1-4F8A-BA93-9D59285A2BBD}"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407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endParaRPr lang="es-PE"/>
          </a:p>
        </p:txBody>
      </p:sp>
      <p:sp>
        <p:nvSpPr>
          <p:cNvPr id="4" name="Marcador de posición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8FB28-83D1-4F8A-BA93-9D59285A2BBD}"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304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endParaRPr lang="es-PE"/>
          </a:p>
        </p:txBody>
      </p:sp>
      <p:sp>
        <p:nvSpPr>
          <p:cNvPr id="4" name="Marcador de posición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8FB28-83D1-4F8A-BA93-9D59285A2BBD}"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70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endParaRPr lang="es-PE"/>
          </a:p>
        </p:txBody>
      </p:sp>
      <p:sp>
        <p:nvSpPr>
          <p:cNvPr id="4" name="Marcador de posición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8FB28-83D1-4F8A-BA93-9D59285A2BBD}"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029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‘Thank you</a:t>
            </a:r>
          </a:p>
        </p:txBody>
      </p:sp>
      <p:sp>
        <p:nvSpPr>
          <p:cNvPr id="4" name="Slide Number Placeholder 3"/>
          <p:cNvSpPr>
            <a:spLocks noGrp="1"/>
          </p:cNvSpPr>
          <p:nvPr>
            <p:ph type="sldNum" sz="quarter" idx="5"/>
          </p:nvPr>
        </p:nvSpPr>
        <p:spPr/>
        <p:txBody>
          <a:bodyPr/>
          <a:lstStyle/>
          <a:p>
            <a:fld id="{02680B22-E139-DC41-8935-D83952ECDAB0}" type="slidenum">
              <a:rPr lang="en-US" smtClean="0"/>
              <a:pPr/>
              <a:t>26</a:t>
            </a:fld>
            <a:endParaRPr lang="en-US"/>
          </a:p>
        </p:txBody>
      </p:sp>
    </p:spTree>
    <p:extLst>
      <p:ext uri="{BB962C8B-B14F-4D97-AF65-F5344CB8AC3E}">
        <p14:creationId xmlns:p14="http://schemas.microsoft.com/office/powerpoint/2010/main" val="3315367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Agenda: </a:t>
            </a:r>
            <a:r>
              <a:rPr lang="en-US" err="1"/>
              <a:t>voluntario</a:t>
            </a:r>
            <a:endParaRPr lang="en-US"/>
          </a:p>
        </p:txBody>
      </p:sp>
      <p:sp>
        <p:nvSpPr>
          <p:cNvPr id="4" name="Slide Number Placeholder 3"/>
          <p:cNvSpPr>
            <a:spLocks noGrp="1"/>
          </p:cNvSpPr>
          <p:nvPr>
            <p:ph type="sldNum" sz="quarter" idx="5"/>
          </p:nvPr>
        </p:nvSpPr>
        <p:spPr/>
        <p:txBody>
          <a:bodyPr/>
          <a:lstStyle/>
          <a:p>
            <a:fld id="{E1679547-E7E3-4AD9-AE7F-AE3A0E778939}" type="slidenum">
              <a:rPr lang="en-US" smtClean="0"/>
              <a:t>27</a:t>
            </a:fld>
            <a:endParaRPr lang="en-US"/>
          </a:p>
        </p:txBody>
      </p:sp>
    </p:spTree>
    <p:extLst>
      <p:ext uri="{BB962C8B-B14F-4D97-AF65-F5344CB8AC3E}">
        <p14:creationId xmlns:p14="http://schemas.microsoft.com/office/powerpoint/2010/main" val="1201643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my name is Malini Samtani and I work at IDB Invest . I am an officer at Advisory Services for the division of Climate Change.. XXXXX</a:t>
            </a:r>
          </a:p>
        </p:txBody>
      </p:sp>
      <p:sp>
        <p:nvSpPr>
          <p:cNvPr id="4" name="Slide Number Placeholder 3"/>
          <p:cNvSpPr>
            <a:spLocks noGrp="1"/>
          </p:cNvSpPr>
          <p:nvPr>
            <p:ph type="sldNum" sz="quarter" idx="5"/>
          </p:nvPr>
        </p:nvSpPr>
        <p:spPr/>
        <p:txBody>
          <a:bodyPr/>
          <a:lstStyle/>
          <a:p>
            <a:fld id="{A1BABE99-1CAE-429B-B4EA-41C92CD72C01}" type="slidenum">
              <a:rPr lang="en-US" smtClean="0"/>
              <a:t>2</a:t>
            </a:fld>
            <a:endParaRPr lang="en-US"/>
          </a:p>
        </p:txBody>
      </p:sp>
    </p:spTree>
    <p:extLst>
      <p:ext uri="{BB962C8B-B14F-4D97-AF65-F5344CB8AC3E}">
        <p14:creationId xmlns:p14="http://schemas.microsoft.com/office/powerpoint/2010/main" val="4257335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pPr>
              <a:defRPr/>
            </a:pPr>
            <a:fld id="{40887F5D-1EE1-40F2-A7F6-E5590FE56619}" type="slidenum">
              <a:rPr lang="es-ES_tradnl" smtClean="0"/>
              <a:pPr>
                <a:defRPr/>
              </a:pPr>
              <a:t>5</a:t>
            </a:fld>
            <a:endParaRPr lang="es-ES_tradnl"/>
          </a:p>
        </p:txBody>
      </p:sp>
    </p:spTree>
    <p:extLst>
      <p:ext uri="{BB962C8B-B14F-4D97-AF65-F5344CB8AC3E}">
        <p14:creationId xmlns:p14="http://schemas.microsoft.com/office/powerpoint/2010/main" val="1065347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5"/>
          </p:nvPr>
        </p:nvSpPr>
        <p:spPr/>
        <p:txBody>
          <a:bodyPr/>
          <a:lstStyle/>
          <a:p>
            <a:fld id="{6A500F57-7A83-FE45-93D8-D67A6DAA3B3F}" type="slidenum">
              <a:rPr lang="es-ES_tradnl" smtClean="0"/>
              <a:pPr/>
              <a:t>8</a:t>
            </a:fld>
            <a:endParaRPr lang="es-ES_tradnl"/>
          </a:p>
        </p:txBody>
      </p:sp>
    </p:spTree>
    <p:extLst>
      <p:ext uri="{BB962C8B-B14F-4D97-AF65-F5344CB8AC3E}">
        <p14:creationId xmlns:p14="http://schemas.microsoft.com/office/powerpoint/2010/main" val="1963506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Agenda: </a:t>
            </a:r>
            <a:r>
              <a:rPr lang="en-US" err="1"/>
              <a:t>voluntario</a:t>
            </a:r>
            <a:endParaRPr lang="en-US"/>
          </a:p>
        </p:txBody>
      </p:sp>
      <p:sp>
        <p:nvSpPr>
          <p:cNvPr id="4" name="Slide Number Placeholder 3"/>
          <p:cNvSpPr>
            <a:spLocks noGrp="1"/>
          </p:cNvSpPr>
          <p:nvPr>
            <p:ph type="sldNum" sz="quarter" idx="5"/>
          </p:nvPr>
        </p:nvSpPr>
        <p:spPr/>
        <p:txBody>
          <a:bodyPr/>
          <a:lstStyle/>
          <a:p>
            <a:fld id="{E1679547-E7E3-4AD9-AE7F-AE3A0E778939}" type="slidenum">
              <a:rPr lang="en-US" smtClean="0"/>
              <a:t>11</a:t>
            </a:fld>
            <a:endParaRPr lang="en-US"/>
          </a:p>
        </p:txBody>
      </p:sp>
    </p:spTree>
    <p:extLst>
      <p:ext uri="{BB962C8B-B14F-4D97-AF65-F5344CB8AC3E}">
        <p14:creationId xmlns:p14="http://schemas.microsoft.com/office/powerpoint/2010/main" val="531842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Context of vulnerability: The operation clearly sets out the context of climate change vulnerability using a robust evidence base, and adaptation activities that are required to strengthen the recipient’s policy and institutional framework. b. Intent: The operation supports the recipient to identify policy actions that can contribute to adaptation and sets out the explicit intention to develop such policy actions consistent with the context of vulnerability and in line with relevant adaptation strategies and plans. c. Clear and direct link between climate change vulnerability context and policy actions: The policy actions included in the MDB operation directly contribute to addressing the identified climate change vulnerabilities and/or enabling adaptation.</a:t>
            </a:r>
          </a:p>
        </p:txBody>
      </p:sp>
      <p:sp>
        <p:nvSpPr>
          <p:cNvPr id="4" name="Slide Number Placeholder 3"/>
          <p:cNvSpPr>
            <a:spLocks noGrp="1"/>
          </p:cNvSpPr>
          <p:nvPr>
            <p:ph type="sldNum" sz="quarter" idx="5"/>
          </p:nvPr>
        </p:nvSpPr>
        <p:spPr/>
        <p:txBody>
          <a:bodyPr/>
          <a:lstStyle/>
          <a:p>
            <a:fld id="{98A320AB-FBEE-9343-9171-B2C5825188AF}" type="slidenum">
              <a:rPr lang="en-US" smtClean="0"/>
              <a:pPr/>
              <a:t>14</a:t>
            </a:fld>
            <a:endParaRPr lang="en-US"/>
          </a:p>
        </p:txBody>
      </p:sp>
    </p:spTree>
    <p:extLst>
      <p:ext uri="{BB962C8B-B14F-4D97-AF65-F5344CB8AC3E}">
        <p14:creationId xmlns:p14="http://schemas.microsoft.com/office/powerpoint/2010/main" val="3495082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Agenda: </a:t>
            </a:r>
            <a:r>
              <a:rPr lang="en-US" err="1"/>
              <a:t>voluntario</a:t>
            </a:r>
            <a:endParaRPr lang="en-US"/>
          </a:p>
        </p:txBody>
      </p:sp>
      <p:sp>
        <p:nvSpPr>
          <p:cNvPr id="4" name="Slide Number Placeholder 3"/>
          <p:cNvSpPr>
            <a:spLocks noGrp="1"/>
          </p:cNvSpPr>
          <p:nvPr>
            <p:ph type="sldNum" sz="quarter" idx="5"/>
          </p:nvPr>
        </p:nvSpPr>
        <p:spPr/>
        <p:txBody>
          <a:bodyPr/>
          <a:lstStyle/>
          <a:p>
            <a:fld id="{E1679547-E7E3-4AD9-AE7F-AE3A0E778939}" type="slidenum">
              <a:rPr lang="en-US" smtClean="0"/>
              <a:t>15</a:t>
            </a:fld>
            <a:endParaRPr lang="en-US"/>
          </a:p>
        </p:txBody>
      </p:sp>
    </p:spTree>
    <p:extLst>
      <p:ext uri="{BB962C8B-B14F-4D97-AF65-F5344CB8AC3E}">
        <p14:creationId xmlns:p14="http://schemas.microsoft.com/office/powerpoint/2010/main" val="1767314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endParaRPr lang="es-PE"/>
          </a:p>
        </p:txBody>
      </p:sp>
      <p:sp>
        <p:nvSpPr>
          <p:cNvPr id="4" name="Marcador de posición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8FB28-83D1-4F8A-BA93-9D59285A2BBD}"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756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414142"/>
                </a:solidFill>
                <a:latin typeface="Gotham-Book"/>
              </a:rPr>
              <a:t>But why did we spend XXX in this Study.. Well, Caribbean Islands are particularly vulnerable to climate-relate risks due to their size and location. Droughts, </a:t>
            </a:r>
            <a:r>
              <a:rPr lang="en-US" sz="1800" b="0" i="0" u="none" strike="noStrike" baseline="0" err="1">
                <a:solidFill>
                  <a:srgbClr val="414142"/>
                </a:solidFill>
                <a:latin typeface="Gotham-Book"/>
              </a:rPr>
              <a:t>hurricanes,Floods</a:t>
            </a:r>
            <a:r>
              <a:rPr lang="en-US" sz="1800" b="0" i="0" u="none" strike="noStrike" baseline="0">
                <a:solidFill>
                  <a:srgbClr val="414142"/>
                </a:solidFill>
                <a:latin typeface="Gotham-Book"/>
              </a:rPr>
              <a:t>, warmer temperatures, and sea level rise are some of the intensifying dangers that threaten the environment and economic sectors of the region. Therefore, climate adaptation in the form of climate-resilient infrastructure is crucial to endure the effects of climate change. </a:t>
            </a:r>
            <a:r>
              <a:rPr lang="en-US" sz="1200" kern="1200">
                <a:solidFill>
                  <a:schemeClr val="tx1"/>
                </a:solidFill>
                <a:effectLst/>
                <a:latin typeface="+mn-lt"/>
                <a:ea typeface="+mn-ea"/>
                <a:cs typeface="+mn-cs"/>
              </a:rPr>
              <a:t>Considering the increasing severity of climate-related events and the lack of resiliency measures in construction to date, capacity building is essential. There is a market for incorporating climate resilience into new or preexisting infrastructure - with the greatest willingness to pay for heat resilience measures. We </a:t>
            </a:r>
            <a:r>
              <a:rPr lang="en-US" sz="1200" b="0" i="0" u="none" strike="noStrike" kern="1200" baseline="0">
                <a:solidFill>
                  <a:schemeClr val="tx1"/>
                </a:solidFill>
                <a:latin typeface="+mn-lt"/>
                <a:ea typeface="+mn-ea"/>
                <a:cs typeface="+mn-cs"/>
              </a:rPr>
              <a:t>developed this  publication to reduce the market inefficiencies identified. It highlights the main drivers and potential returns on investment associated with incorporating adaptive and resilient design and construction practices in buildings in three Caribbean countries. The project will focus on the residential and commercial sectors in Jamaica, Trinidad and Tobago and Barbados.</a:t>
            </a:r>
            <a:endParaRPr lang="en-US" sz="1200" kern="1200">
              <a:solidFill>
                <a:schemeClr val="tx1"/>
              </a:solidFill>
              <a:effectLst/>
              <a:latin typeface="+mn-lt"/>
              <a:ea typeface="+mn-ea"/>
              <a:cs typeface="+mn-cs"/>
            </a:endParaRPr>
          </a:p>
          <a:p>
            <a:pPr algn="l"/>
            <a:endParaRPr lang="en-US"/>
          </a:p>
        </p:txBody>
      </p:sp>
      <p:sp>
        <p:nvSpPr>
          <p:cNvPr id="4" name="Slide Number Placeholder 3"/>
          <p:cNvSpPr>
            <a:spLocks noGrp="1"/>
          </p:cNvSpPr>
          <p:nvPr>
            <p:ph type="sldNum" sz="quarter" idx="5"/>
          </p:nvPr>
        </p:nvSpPr>
        <p:spPr/>
        <p:txBody>
          <a:bodyPr/>
          <a:lstStyle/>
          <a:p>
            <a:fld id="{02680B22-E139-DC41-8935-D83952ECDAB0}" type="slidenum">
              <a:rPr lang="en-US" smtClean="0"/>
              <a:pPr/>
              <a:t>17</a:t>
            </a:fld>
            <a:endParaRPr lang="en-US"/>
          </a:p>
        </p:txBody>
      </p:sp>
    </p:spTree>
    <p:extLst>
      <p:ext uri="{BB962C8B-B14F-4D97-AF65-F5344CB8AC3E}">
        <p14:creationId xmlns:p14="http://schemas.microsoft.com/office/powerpoint/2010/main" val="786532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22FC9-6557-0F20-1A93-4809D68290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CBF2FC-2A0F-86E9-7970-0B1430D4E3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A51307-E108-DCBD-B651-3EA228114551}"/>
              </a:ext>
            </a:extLst>
          </p:cNvPr>
          <p:cNvSpPr>
            <a:spLocks noGrp="1"/>
          </p:cNvSpPr>
          <p:nvPr>
            <p:ph type="dt" sz="half" idx="10"/>
          </p:nvPr>
        </p:nvSpPr>
        <p:spPr/>
        <p:txBody>
          <a:bodyPr/>
          <a:lstStyle/>
          <a:p>
            <a:fld id="{9C0E0A38-4119-4A47-ACAF-8C8057CC528D}" type="datetimeFigureOut">
              <a:rPr lang="en-US" smtClean="0"/>
              <a:t>5/30/2024</a:t>
            </a:fld>
            <a:endParaRPr lang="en-US"/>
          </a:p>
        </p:txBody>
      </p:sp>
      <p:sp>
        <p:nvSpPr>
          <p:cNvPr id="5" name="Footer Placeholder 4">
            <a:extLst>
              <a:ext uri="{FF2B5EF4-FFF2-40B4-BE49-F238E27FC236}">
                <a16:creationId xmlns:a16="http://schemas.microsoft.com/office/drawing/2014/main" id="{21AD228C-162B-8926-2E0A-C297CC992B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49D6B-E7EC-5466-A0B4-8C962F5F9A89}"/>
              </a:ext>
            </a:extLst>
          </p:cNvPr>
          <p:cNvSpPr>
            <a:spLocks noGrp="1"/>
          </p:cNvSpPr>
          <p:nvPr>
            <p:ph type="sldNum" sz="quarter" idx="12"/>
          </p:nvPr>
        </p:nvSpPr>
        <p:spPr/>
        <p:txBody>
          <a:bodyPr/>
          <a:lstStyle/>
          <a:p>
            <a:fld id="{E3B952DE-0575-482C-82EE-22E3087DF383}" type="slidenum">
              <a:rPr lang="en-US" smtClean="0"/>
              <a:t>‹#›</a:t>
            </a:fld>
            <a:endParaRPr lang="en-US"/>
          </a:p>
        </p:txBody>
      </p:sp>
    </p:spTree>
    <p:extLst>
      <p:ext uri="{BB962C8B-B14F-4D97-AF65-F5344CB8AC3E}">
        <p14:creationId xmlns:p14="http://schemas.microsoft.com/office/powerpoint/2010/main" val="3816252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1B0A6-7FFD-FB58-9427-6A43FA7065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F58116-43E5-A0D5-243D-234AB505B2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6D87E0-FAA2-0C61-8DA1-3C5D52E68233}"/>
              </a:ext>
            </a:extLst>
          </p:cNvPr>
          <p:cNvSpPr>
            <a:spLocks noGrp="1"/>
          </p:cNvSpPr>
          <p:nvPr>
            <p:ph type="dt" sz="half" idx="10"/>
          </p:nvPr>
        </p:nvSpPr>
        <p:spPr/>
        <p:txBody>
          <a:bodyPr/>
          <a:lstStyle/>
          <a:p>
            <a:fld id="{9C0E0A38-4119-4A47-ACAF-8C8057CC528D}" type="datetimeFigureOut">
              <a:rPr lang="en-US" smtClean="0"/>
              <a:t>5/30/2024</a:t>
            </a:fld>
            <a:endParaRPr lang="en-US"/>
          </a:p>
        </p:txBody>
      </p:sp>
      <p:sp>
        <p:nvSpPr>
          <p:cNvPr id="5" name="Footer Placeholder 4">
            <a:extLst>
              <a:ext uri="{FF2B5EF4-FFF2-40B4-BE49-F238E27FC236}">
                <a16:creationId xmlns:a16="http://schemas.microsoft.com/office/drawing/2014/main" id="{98636E09-D441-D5E8-C8F7-25AFA0F9D3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F3B6E-BCD5-6336-EF80-2A932468AF58}"/>
              </a:ext>
            </a:extLst>
          </p:cNvPr>
          <p:cNvSpPr>
            <a:spLocks noGrp="1"/>
          </p:cNvSpPr>
          <p:nvPr>
            <p:ph type="sldNum" sz="quarter" idx="12"/>
          </p:nvPr>
        </p:nvSpPr>
        <p:spPr/>
        <p:txBody>
          <a:bodyPr/>
          <a:lstStyle/>
          <a:p>
            <a:fld id="{E3B952DE-0575-482C-82EE-22E3087DF383}" type="slidenum">
              <a:rPr lang="en-US" smtClean="0"/>
              <a:t>‹#›</a:t>
            </a:fld>
            <a:endParaRPr lang="en-US"/>
          </a:p>
        </p:txBody>
      </p:sp>
    </p:spTree>
    <p:extLst>
      <p:ext uri="{BB962C8B-B14F-4D97-AF65-F5344CB8AC3E}">
        <p14:creationId xmlns:p14="http://schemas.microsoft.com/office/powerpoint/2010/main" val="386824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881475-7210-3A32-3C5B-A30DFDB4BA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555A32-EEF8-BC84-B555-9FE694E6EF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B7B03E-4235-D1D0-B893-22F635149B9B}"/>
              </a:ext>
            </a:extLst>
          </p:cNvPr>
          <p:cNvSpPr>
            <a:spLocks noGrp="1"/>
          </p:cNvSpPr>
          <p:nvPr>
            <p:ph type="dt" sz="half" idx="10"/>
          </p:nvPr>
        </p:nvSpPr>
        <p:spPr/>
        <p:txBody>
          <a:bodyPr/>
          <a:lstStyle/>
          <a:p>
            <a:fld id="{9C0E0A38-4119-4A47-ACAF-8C8057CC528D}" type="datetimeFigureOut">
              <a:rPr lang="en-US" smtClean="0"/>
              <a:t>5/30/2024</a:t>
            </a:fld>
            <a:endParaRPr lang="en-US"/>
          </a:p>
        </p:txBody>
      </p:sp>
      <p:sp>
        <p:nvSpPr>
          <p:cNvPr id="5" name="Footer Placeholder 4">
            <a:extLst>
              <a:ext uri="{FF2B5EF4-FFF2-40B4-BE49-F238E27FC236}">
                <a16:creationId xmlns:a16="http://schemas.microsoft.com/office/drawing/2014/main" id="{F0434F67-253B-A17B-7755-6E7E1518CD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5A1500-5C7E-A860-B025-866FE3EA1101}"/>
              </a:ext>
            </a:extLst>
          </p:cNvPr>
          <p:cNvSpPr>
            <a:spLocks noGrp="1"/>
          </p:cNvSpPr>
          <p:nvPr>
            <p:ph type="sldNum" sz="quarter" idx="12"/>
          </p:nvPr>
        </p:nvSpPr>
        <p:spPr/>
        <p:txBody>
          <a:bodyPr/>
          <a:lstStyle/>
          <a:p>
            <a:fld id="{E3B952DE-0575-482C-82EE-22E3087DF383}" type="slidenum">
              <a:rPr lang="en-US" smtClean="0"/>
              <a:t>‹#›</a:t>
            </a:fld>
            <a:endParaRPr lang="en-US"/>
          </a:p>
        </p:txBody>
      </p:sp>
    </p:spTree>
    <p:extLst>
      <p:ext uri="{BB962C8B-B14F-4D97-AF65-F5344CB8AC3E}">
        <p14:creationId xmlns:p14="http://schemas.microsoft.com/office/powerpoint/2010/main" val="690372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39B62-0483-A438-359E-1B085F75C16D}"/>
              </a:ext>
            </a:extLst>
          </p:cNvPr>
          <p:cNvSpPr>
            <a:spLocks noGrp="1"/>
          </p:cNvSpPr>
          <p:nvPr>
            <p:ph type="title"/>
          </p:nvPr>
        </p:nvSpPr>
        <p:spPr/>
        <p:txBody>
          <a:bodyPr/>
          <a:lstStyle/>
          <a:p>
            <a:r>
              <a:rPr lang="en-US"/>
              <a:t>Click to edit Master title style</a:t>
            </a:r>
          </a:p>
        </p:txBody>
      </p:sp>
      <p:sp>
        <p:nvSpPr>
          <p:cNvPr id="4" name="Picture Placeholder 3">
            <a:extLst>
              <a:ext uri="{FF2B5EF4-FFF2-40B4-BE49-F238E27FC236}">
                <a16:creationId xmlns:a16="http://schemas.microsoft.com/office/drawing/2014/main" id="{FB61696A-EFF9-4BE6-0D8C-673C62756024}"/>
              </a:ext>
            </a:extLst>
          </p:cNvPr>
          <p:cNvSpPr>
            <a:spLocks noGrp="1"/>
          </p:cNvSpPr>
          <p:nvPr>
            <p:ph type="pic" sz="quarter" idx="10" hasCustomPrompt="1"/>
          </p:nvPr>
        </p:nvSpPr>
        <p:spPr>
          <a:xfrm>
            <a:off x="6096000" y="436563"/>
            <a:ext cx="4856163" cy="6421437"/>
          </a:xfrm>
          <a:prstGeom prst="rect">
            <a:avLst/>
          </a:prstGeom>
        </p:spPr>
        <p:txBody>
          <a:bodyPr/>
          <a:lstStyle>
            <a:lvl1pPr>
              <a:defRPr b="0" i="0">
                <a:latin typeface="Verdana" panose="020B0604030504040204" pitchFamily="34" charset="0"/>
              </a:defRPr>
            </a:lvl1pPr>
          </a:lstStyle>
          <a:p>
            <a:r>
              <a:rPr lang="en-US"/>
              <a:t>Insert people</a:t>
            </a:r>
          </a:p>
        </p:txBody>
      </p:sp>
    </p:spTree>
    <p:extLst>
      <p:ext uri="{BB962C8B-B14F-4D97-AF65-F5344CB8AC3E}">
        <p14:creationId xmlns:p14="http://schemas.microsoft.com/office/powerpoint/2010/main" val="2114450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EC57C4-51FA-ABEA-C344-F000BDDF5ACF}"/>
              </a:ext>
            </a:extLst>
          </p:cNvPr>
          <p:cNvSpPr/>
          <p:nvPr userDrawn="1"/>
        </p:nvSpPr>
        <p:spPr>
          <a:xfrm>
            <a:off x="462462" y="478925"/>
            <a:ext cx="11280775" cy="59138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EC882D4-C89F-94EC-37A1-56BC925EB172}"/>
              </a:ext>
            </a:extLst>
          </p:cNvPr>
          <p:cNvSpPr>
            <a:spLocks noGrp="1"/>
          </p:cNvSpPr>
          <p:nvPr>
            <p:ph type="pic" sz="quarter" idx="10"/>
          </p:nvPr>
        </p:nvSpPr>
        <p:spPr>
          <a:xfrm>
            <a:off x="462462" y="478925"/>
            <a:ext cx="11273925" cy="5899738"/>
          </a:xfrm>
          <a:prstGeom prst="rect">
            <a:avLst/>
          </a:prstGeom>
          <a:blipFill dpi="0" rotWithShape="1">
            <a:blip r:embed="rId2">
              <a:alphaModFix amt="50000"/>
            </a:blip>
            <a:srcRect/>
            <a:stretch>
              <a:fillRect/>
            </a:stretch>
          </a:blipFill>
          <a:ln>
            <a:noFill/>
          </a:ln>
        </p:spPr>
        <p:txBody>
          <a:bodyPr/>
          <a:lstStyle/>
          <a:p>
            <a:endParaRPr lang="en-US"/>
          </a:p>
        </p:txBody>
      </p:sp>
      <p:sp>
        <p:nvSpPr>
          <p:cNvPr id="14" name="Title Placeholder 1">
            <a:extLst>
              <a:ext uri="{FF2B5EF4-FFF2-40B4-BE49-F238E27FC236}">
                <a16:creationId xmlns:a16="http://schemas.microsoft.com/office/drawing/2014/main" id="{A4387927-EC44-FCA1-41B8-BA242F176E3D}"/>
              </a:ext>
            </a:extLst>
          </p:cNvPr>
          <p:cNvSpPr>
            <a:spLocks noGrp="1"/>
          </p:cNvSpPr>
          <p:nvPr>
            <p:ph type="title"/>
          </p:nvPr>
        </p:nvSpPr>
        <p:spPr>
          <a:xfrm>
            <a:off x="838200" y="2377757"/>
            <a:ext cx="4455160" cy="2773363"/>
          </a:xfrm>
          <a:prstGeom prst="rect">
            <a:avLst/>
          </a:prstGeom>
        </p:spPr>
        <p:txBody>
          <a:bodyPr vert="horz" lIns="91440" tIns="45720" rIns="91440" bIns="45720" rtlCol="0" anchor="ctr">
            <a:normAutofit/>
          </a:bodyPr>
          <a:lstStyle>
            <a:lvl1pPr>
              <a:defRPr b="1" i="0">
                <a:solidFill>
                  <a:schemeClr val="accent3">
                    <a:lumMod val="20000"/>
                    <a:lumOff val="80000"/>
                  </a:schemeClr>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378513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IG PICTUR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570B8A2-5B6A-08FF-6959-2E314543FCF3}"/>
              </a:ext>
            </a:extLst>
          </p:cNvPr>
          <p:cNvSpPr>
            <a:spLocks noGrp="1"/>
          </p:cNvSpPr>
          <p:nvPr>
            <p:ph type="sldNum" sz="quarter" idx="12"/>
          </p:nvPr>
        </p:nvSpPr>
        <p:spPr/>
        <p:txBody>
          <a:bodyPr/>
          <a:lstStyle/>
          <a:p>
            <a:fld id="{1AB2E189-FB12-B844-A800-C437B17D5D30}" type="slidenum">
              <a:rPr lang="en-US" smtClean="0"/>
              <a:t>‹#›</a:t>
            </a:fld>
            <a:endParaRPr lang="en-US"/>
          </a:p>
        </p:txBody>
      </p:sp>
      <p:sp>
        <p:nvSpPr>
          <p:cNvPr id="9" name="Picture Placeholder 8">
            <a:extLst>
              <a:ext uri="{FF2B5EF4-FFF2-40B4-BE49-F238E27FC236}">
                <a16:creationId xmlns:a16="http://schemas.microsoft.com/office/drawing/2014/main" id="{C64C0B1B-1ABA-EDA6-F60B-65E8C88E82CF}"/>
              </a:ext>
            </a:extLst>
          </p:cNvPr>
          <p:cNvSpPr>
            <a:spLocks noGrp="1"/>
          </p:cNvSpPr>
          <p:nvPr>
            <p:ph type="pic" sz="quarter" idx="13"/>
          </p:nvPr>
        </p:nvSpPr>
        <p:spPr>
          <a:xfrm>
            <a:off x="6210300" y="685800"/>
            <a:ext cx="5562600" cy="5715000"/>
          </a:xfrm>
          <a:prstGeom prst="rect">
            <a:avLst/>
          </a:prstGeom>
        </p:spPr>
        <p:txBody>
          <a:bodyPr/>
          <a:lstStyle>
            <a:lvl1pPr>
              <a:defRPr b="0" i="0">
                <a:latin typeface="Verdana" panose="020B0604030504040204" pitchFamily="34" charset="0"/>
              </a:defRPr>
            </a:lvl1pPr>
          </a:lstStyle>
          <a:p>
            <a:endParaRPr lang="en-US"/>
          </a:p>
        </p:txBody>
      </p:sp>
      <p:sp>
        <p:nvSpPr>
          <p:cNvPr id="20" name="TextBox 19">
            <a:extLst>
              <a:ext uri="{FF2B5EF4-FFF2-40B4-BE49-F238E27FC236}">
                <a16:creationId xmlns:a16="http://schemas.microsoft.com/office/drawing/2014/main" id="{F15CC25A-F7E7-ED51-F6ED-E477CB5528E1}"/>
              </a:ext>
            </a:extLst>
          </p:cNvPr>
          <p:cNvSpPr txBox="1"/>
          <p:nvPr userDrawn="1"/>
        </p:nvSpPr>
        <p:spPr>
          <a:xfrm>
            <a:off x="11061795" y="122809"/>
            <a:ext cx="805029" cy="230832"/>
          </a:xfrm>
          <a:prstGeom prst="rect">
            <a:avLst/>
          </a:prstGeom>
          <a:noFill/>
        </p:spPr>
        <p:txBody>
          <a:bodyPr wrap="none" rtlCol="0">
            <a:spAutoFit/>
          </a:bodyPr>
          <a:lstStyle/>
          <a:p>
            <a:pPr algn="r"/>
            <a:r>
              <a:rPr lang="en-US" sz="900" b="0" i="0">
                <a:solidFill>
                  <a:schemeClr val="tx1">
                    <a:lumMod val="85000"/>
                    <a:lumOff val="15000"/>
                  </a:schemeClr>
                </a:solidFill>
                <a:latin typeface="Verdana" panose="020B0604030504040204" pitchFamily="34" charset="0"/>
                <a:cs typeface="Verdana" panose="020B0604030504040204" pitchFamily="34" charset="0"/>
              </a:rPr>
              <a:t>IDB Invest</a:t>
            </a:r>
          </a:p>
        </p:txBody>
      </p:sp>
      <p:sp>
        <p:nvSpPr>
          <p:cNvPr id="35" name="Title 34">
            <a:extLst>
              <a:ext uri="{FF2B5EF4-FFF2-40B4-BE49-F238E27FC236}">
                <a16:creationId xmlns:a16="http://schemas.microsoft.com/office/drawing/2014/main" id="{5B37C521-3CB3-C3DD-BB6C-47A78F708EAA}"/>
              </a:ext>
            </a:extLst>
          </p:cNvPr>
          <p:cNvSpPr>
            <a:spLocks noGrp="1"/>
          </p:cNvSpPr>
          <p:nvPr>
            <p:ph type="title" hasCustomPrompt="1"/>
          </p:nvPr>
        </p:nvSpPr>
        <p:spPr>
          <a:xfrm>
            <a:off x="394450" y="122808"/>
            <a:ext cx="2691650" cy="334391"/>
          </a:xfrm>
          <a:prstGeom prst="rect">
            <a:avLst/>
          </a:prstGeom>
        </p:spPr>
        <p:txBody>
          <a:bodyPr/>
          <a:lstStyle>
            <a:lvl1pPr>
              <a:defRPr sz="900" b="0" i="0">
                <a:latin typeface="Verdana" panose="020B0604030504040204" pitchFamily="34" charset="0"/>
              </a:defRPr>
            </a:lvl1pPr>
          </a:lstStyle>
          <a:p>
            <a:r>
              <a:rPr lang="en-US"/>
              <a:t>Click to edit PPT TITLE</a:t>
            </a:r>
          </a:p>
        </p:txBody>
      </p:sp>
      <p:sp>
        <p:nvSpPr>
          <p:cNvPr id="39" name="Content Placeholder 2">
            <a:extLst>
              <a:ext uri="{FF2B5EF4-FFF2-40B4-BE49-F238E27FC236}">
                <a16:creationId xmlns:a16="http://schemas.microsoft.com/office/drawing/2014/main" id="{6BF46040-D340-AF21-944E-68ED2D6C045D}"/>
              </a:ext>
            </a:extLst>
          </p:cNvPr>
          <p:cNvSpPr>
            <a:spLocks noGrp="1"/>
          </p:cNvSpPr>
          <p:nvPr>
            <p:ph idx="14" hasCustomPrompt="1"/>
          </p:nvPr>
        </p:nvSpPr>
        <p:spPr>
          <a:xfrm>
            <a:off x="3345873" y="122808"/>
            <a:ext cx="5531427" cy="334391"/>
          </a:xfrm>
          <a:prstGeom prst="rect">
            <a:avLst/>
          </a:prstGeom>
        </p:spPr>
        <p:txBody>
          <a:bodyPr/>
          <a:lstStyle>
            <a:lvl1pPr marL="0" indent="0">
              <a:buNone/>
              <a:defRPr sz="900" b="0" i="0">
                <a:latin typeface="Verdana" panose="020B0604030504040204" pitchFamily="34" charset="0"/>
              </a:defRPr>
            </a:lvl1pPr>
            <a:lvl2pPr>
              <a:defRPr sz="900"/>
            </a:lvl2pPr>
            <a:lvl3pPr>
              <a:defRPr sz="900"/>
            </a:lvl3pPr>
            <a:lvl4pPr>
              <a:defRPr sz="900"/>
            </a:lvl4pPr>
            <a:lvl5pPr>
              <a:defRPr sz="900"/>
            </a:lvl5pPr>
          </a:lstStyle>
          <a:p>
            <a:pPr lvl="0"/>
            <a:r>
              <a:rPr lang="en-US"/>
              <a:t>Click to edit SUBTITLE</a:t>
            </a:r>
          </a:p>
        </p:txBody>
      </p:sp>
      <p:sp>
        <p:nvSpPr>
          <p:cNvPr id="7" name="Text Placeholder 6">
            <a:extLst>
              <a:ext uri="{FF2B5EF4-FFF2-40B4-BE49-F238E27FC236}">
                <a16:creationId xmlns:a16="http://schemas.microsoft.com/office/drawing/2014/main" id="{7530E1CA-6094-452C-14CD-713030E420D9}"/>
              </a:ext>
            </a:extLst>
          </p:cNvPr>
          <p:cNvSpPr>
            <a:spLocks noGrp="1"/>
          </p:cNvSpPr>
          <p:nvPr>
            <p:ph type="body" sz="quarter" idx="15"/>
          </p:nvPr>
        </p:nvSpPr>
        <p:spPr>
          <a:xfrm>
            <a:off x="3366867" y="2489982"/>
            <a:ext cx="2624751" cy="3910818"/>
          </a:xfrm>
          <a:prstGeom prst="rect">
            <a:avLst/>
          </a:prstGeom>
        </p:spPr>
        <p:txBody>
          <a:bodyPr/>
          <a:lstStyle>
            <a:lvl1pPr marL="0" indent="0">
              <a:buNone/>
              <a:defRPr sz="1200" b="0" i="0">
                <a:solidFill>
                  <a:schemeClr val="tx2"/>
                </a:solidFill>
                <a:latin typeface="Verdana" panose="020B0604030504040204" pitchFamily="34" charset="0"/>
              </a:defRPr>
            </a:lvl1pPr>
            <a:lvl2pPr marL="457200" indent="0">
              <a:buNone/>
              <a:defRPr sz="1200">
                <a:solidFill>
                  <a:schemeClr val="tx2"/>
                </a:solidFill>
              </a:defRPr>
            </a:lvl2pPr>
            <a:lvl3pPr marL="914400" indent="0">
              <a:buNone/>
              <a:defRPr sz="1200">
                <a:solidFill>
                  <a:schemeClr val="tx2"/>
                </a:solidFill>
              </a:defRPr>
            </a:lvl3pPr>
            <a:lvl4pPr marL="1371600" indent="0">
              <a:buNone/>
              <a:defRPr sz="1200">
                <a:solidFill>
                  <a:schemeClr val="tx2"/>
                </a:solidFill>
              </a:defRPr>
            </a:lvl4pPr>
            <a:lvl5pPr marL="1828800" indent="0">
              <a:buNone/>
              <a:defRPr sz="1200">
                <a:solidFill>
                  <a:schemeClr val="tx2"/>
                </a:solidFill>
              </a:defRPr>
            </a:lvl5pPr>
          </a:lstStyle>
          <a:p>
            <a:pPr lvl="0"/>
            <a:r>
              <a:rPr lang="en-US"/>
              <a:t>Click to edit Master text styles</a:t>
            </a:r>
          </a:p>
        </p:txBody>
      </p:sp>
      <p:sp>
        <p:nvSpPr>
          <p:cNvPr id="4" name="Subtitle 2">
            <a:extLst>
              <a:ext uri="{FF2B5EF4-FFF2-40B4-BE49-F238E27FC236}">
                <a16:creationId xmlns:a16="http://schemas.microsoft.com/office/drawing/2014/main" id="{AD8F5F44-C0C0-271B-03E0-497BF88F7DAC}"/>
              </a:ext>
            </a:extLst>
          </p:cNvPr>
          <p:cNvSpPr>
            <a:spLocks noGrp="1"/>
          </p:cNvSpPr>
          <p:nvPr>
            <p:ph type="subTitle" idx="1" hasCustomPrompt="1"/>
          </p:nvPr>
        </p:nvSpPr>
        <p:spPr>
          <a:xfrm>
            <a:off x="457200" y="2489983"/>
            <a:ext cx="2628900" cy="3894544"/>
          </a:xfrm>
          <a:prstGeom prst="rect">
            <a:avLst/>
          </a:prstGeom>
        </p:spPr>
        <p:txBody>
          <a:bodyPr/>
          <a:lstStyle>
            <a:lvl1pPr marL="0" indent="0" algn="l">
              <a:buNone/>
              <a:defRPr sz="1200" b="0" i="0">
                <a:solidFill>
                  <a:schemeClr val="tx2"/>
                </a:solidFill>
                <a:latin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ext Placeholder 23">
            <a:extLst>
              <a:ext uri="{FF2B5EF4-FFF2-40B4-BE49-F238E27FC236}">
                <a16:creationId xmlns:a16="http://schemas.microsoft.com/office/drawing/2014/main" id="{9F972BF8-B4C0-A676-38F8-A9131F7B64E5}"/>
              </a:ext>
            </a:extLst>
          </p:cNvPr>
          <p:cNvSpPr>
            <a:spLocks noGrp="1"/>
          </p:cNvSpPr>
          <p:nvPr>
            <p:ph type="body" sz="quarter" idx="18"/>
          </p:nvPr>
        </p:nvSpPr>
        <p:spPr>
          <a:xfrm>
            <a:off x="457200" y="1066800"/>
            <a:ext cx="5524500" cy="1233488"/>
          </a:xfrm>
          <a:prstGeom prst="rect">
            <a:avLst/>
          </a:prstGeom>
        </p:spPr>
        <p:txBody>
          <a:bodyPr/>
          <a:lstStyle>
            <a:lvl1pPr marL="0" indent="0">
              <a:buNone/>
              <a:defRPr b="0" i="0">
                <a:solidFill>
                  <a:schemeClr val="accent1"/>
                </a:solidFill>
                <a:latin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098208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6" name="Rectángulo 3">
            <a:extLst>
              <a:ext uri="{FF2B5EF4-FFF2-40B4-BE49-F238E27FC236}">
                <a16:creationId xmlns:a16="http://schemas.microsoft.com/office/drawing/2014/main" id="{7D461638-D5C1-144A-9E68-9D50A6763554}"/>
              </a:ext>
            </a:extLst>
          </p:cNvPr>
          <p:cNvSpPr/>
          <p:nvPr userDrawn="1"/>
        </p:nvSpPr>
        <p:spPr>
          <a:xfrm>
            <a:off x="0" y="0"/>
            <a:ext cx="12192000" cy="117139"/>
          </a:xfrm>
          <a:prstGeom prst="rect">
            <a:avLst/>
          </a:prstGeom>
          <a:solidFill>
            <a:srgbClr val="00B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069AD7"/>
              </a:solidFill>
            </a:endParaRPr>
          </a:p>
        </p:txBody>
      </p:sp>
      <p:sp>
        <p:nvSpPr>
          <p:cNvPr id="8" name="Marcador de contenido 22">
            <a:extLst>
              <a:ext uri="{FF2B5EF4-FFF2-40B4-BE49-F238E27FC236}">
                <a16:creationId xmlns:a16="http://schemas.microsoft.com/office/drawing/2014/main" id="{A6EF06CA-5399-5C43-933C-61FB0D3A654C}"/>
              </a:ext>
            </a:extLst>
          </p:cNvPr>
          <p:cNvSpPr>
            <a:spLocks noGrp="1"/>
          </p:cNvSpPr>
          <p:nvPr>
            <p:ph sz="quarter" idx="11" hasCustomPrompt="1"/>
          </p:nvPr>
        </p:nvSpPr>
        <p:spPr>
          <a:xfrm>
            <a:off x="479424" y="657225"/>
            <a:ext cx="11172105" cy="582612"/>
          </a:xfrm>
          <a:prstGeom prst="rect">
            <a:avLst/>
          </a:prstGeom>
        </p:spPr>
        <p:txBody>
          <a:bodyPr>
            <a:normAutofit/>
          </a:bodyPr>
          <a:lstStyle>
            <a:lvl1pPr marL="342900" indent="-342900">
              <a:buFont typeface="Arial" panose="020B0604020202020204" pitchFamily="34" charset="0"/>
              <a:buChar char="•"/>
              <a:defRPr sz="2400" b="1" i="0">
                <a:solidFill>
                  <a:srgbClr val="004F71"/>
                </a:solidFill>
                <a:latin typeface="Gotham Book" pitchFamily="2" charset="0"/>
                <a:cs typeface="Gotham Book" pitchFamily="2" charset="0"/>
              </a:defRPr>
            </a:lvl1pPr>
          </a:lstStyle>
          <a:p>
            <a:r>
              <a:rPr lang="es-ES_tradnl"/>
              <a:t>Texto principal</a:t>
            </a:r>
          </a:p>
        </p:txBody>
      </p:sp>
      <p:sp>
        <p:nvSpPr>
          <p:cNvPr id="9" name="8 Marcador de texto"/>
          <p:cNvSpPr>
            <a:spLocks noGrp="1"/>
          </p:cNvSpPr>
          <p:nvPr>
            <p:ph type="body" sz="quarter" idx="12"/>
          </p:nvPr>
        </p:nvSpPr>
        <p:spPr>
          <a:xfrm>
            <a:off x="479425" y="1733550"/>
            <a:ext cx="11141075" cy="4367213"/>
          </a:xfrm>
          <a:prstGeom prst="rect">
            <a:avLst/>
          </a:prstGeom>
        </p:spPr>
        <p:txBody>
          <a:bodyPr/>
          <a:lstStyle>
            <a:lvl1pPr>
              <a:defRPr b="0">
                <a:solidFill>
                  <a:srgbClr val="63666A"/>
                </a:solidFill>
              </a:defRPr>
            </a:lvl1pPr>
            <a:lvl2pPr>
              <a:defRPr b="0">
                <a:solidFill>
                  <a:srgbClr val="63666A"/>
                </a:solidFill>
              </a:defRPr>
            </a:lvl2pPr>
            <a:lvl3pPr>
              <a:defRPr>
                <a:solidFill>
                  <a:srgbClr val="63666A"/>
                </a:solidFill>
              </a:defRPr>
            </a:lvl3pPr>
            <a:lvl4pPr>
              <a:defRPr>
                <a:solidFill>
                  <a:srgbClr val="63666A"/>
                </a:solidFill>
              </a:defRPr>
            </a:lvl4pPr>
            <a:lvl5pPr>
              <a:defRPr>
                <a:solidFill>
                  <a:srgbClr val="63666A"/>
                </a:solidFill>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1922319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2"/>
          </p:nvPr>
        </p:nvSpPr>
        <p:spPr>
          <a:xfrm>
            <a:off x="11198711" y="6037432"/>
            <a:ext cx="467061" cy="365125"/>
          </a:xfrm>
          <a:prstGeom prst="rect">
            <a:avLst/>
          </a:prstGeom>
        </p:spPr>
        <p:txBody>
          <a:bodyPr/>
          <a:lstStyle/>
          <a:p>
            <a:fld id="{FF82F574-23CA-477E-8275-13619AA92833}" type="slidenum">
              <a:rPr lang="es-CO" smtClean="0"/>
              <a:t>‹#›</a:t>
            </a:fld>
            <a:endParaRPr lang="es-CO"/>
          </a:p>
        </p:txBody>
      </p:sp>
    </p:spTree>
    <p:extLst>
      <p:ext uri="{BB962C8B-B14F-4D97-AF65-F5344CB8AC3E}">
        <p14:creationId xmlns:p14="http://schemas.microsoft.com/office/powerpoint/2010/main" val="3158099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Encabezado de sección">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F30E30-163A-4D0E-9096-E5AE9B44C164}"/>
              </a:ext>
            </a:extLst>
          </p:cNvPr>
          <p:cNvSpPr txBox="1">
            <a:spLocks/>
          </p:cNvSpPr>
          <p:nvPr userDrawn="1"/>
        </p:nvSpPr>
        <p:spPr>
          <a:xfrm>
            <a:off x="11628438" y="6510338"/>
            <a:ext cx="723900" cy="228600"/>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fontAlgn="auto">
              <a:spcBef>
                <a:spcPts val="0"/>
              </a:spcBef>
              <a:spcAft>
                <a:spcPts val="0"/>
              </a:spcAft>
              <a:defRPr/>
            </a:pPr>
            <a:fld id="{0CD7C0E0-FADB-4788-AE55-A321FAC0C4B6}" type="slidenum">
              <a:rPr lang="en-US" sz="1100" smtClean="0">
                <a:solidFill>
                  <a:srgbClr val="63666A"/>
                </a:solidFill>
                <a:latin typeface="Gotham Book" pitchFamily="2" charset="0"/>
                <a:cs typeface="Gotham Book" pitchFamily="2" charset="0"/>
              </a:rPr>
              <a:pPr defTabSz="914377" fontAlgn="auto">
                <a:spcBef>
                  <a:spcPts val="0"/>
                </a:spcBef>
                <a:spcAft>
                  <a:spcPts val="0"/>
                </a:spcAft>
                <a:defRPr/>
              </a:pPr>
              <a:t>‹#›</a:t>
            </a:fld>
            <a:endParaRPr lang="en-US" sz="1100">
              <a:solidFill>
                <a:srgbClr val="63666A"/>
              </a:solidFill>
              <a:latin typeface="Gotham Book" pitchFamily="2" charset="0"/>
              <a:cs typeface="Gotham Book" pitchFamily="2" charset="0"/>
            </a:endParaRPr>
          </a:p>
        </p:txBody>
      </p:sp>
      <p:cxnSp>
        <p:nvCxnSpPr>
          <p:cNvPr id="3" name="Conector recto 2">
            <a:extLst>
              <a:ext uri="{FF2B5EF4-FFF2-40B4-BE49-F238E27FC236}">
                <a16:creationId xmlns:a16="http://schemas.microsoft.com/office/drawing/2014/main" id="{3B3CB730-57B0-420B-8241-027CF787A636}"/>
              </a:ext>
            </a:extLst>
          </p:cNvPr>
          <p:cNvCxnSpPr>
            <a:cxnSpLocks/>
          </p:cNvCxnSpPr>
          <p:nvPr userDrawn="1"/>
        </p:nvCxnSpPr>
        <p:spPr>
          <a:xfrm>
            <a:off x="11639550" y="6508750"/>
            <a:ext cx="0" cy="244475"/>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72641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3" name="Rectángulo 1">
            <a:extLst>
              <a:ext uri="{FF2B5EF4-FFF2-40B4-BE49-F238E27FC236}">
                <a16:creationId xmlns:a16="http://schemas.microsoft.com/office/drawing/2014/main" id="{58E004A3-BF28-42AE-BE53-B3CC0189A46E}"/>
              </a:ext>
            </a:extLst>
          </p:cNvPr>
          <p:cNvSpPr/>
          <p:nvPr userDrawn="1"/>
        </p:nvSpPr>
        <p:spPr>
          <a:xfrm>
            <a:off x="-66675" y="0"/>
            <a:ext cx="12258675" cy="6858000"/>
          </a:xfrm>
          <a:prstGeom prst="rect">
            <a:avLst/>
          </a:prstGeom>
          <a:solidFill>
            <a:srgbClr val="0048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US">
                <a:solidFill>
                  <a:prstClr val="white"/>
                </a:solidFill>
              </a:rPr>
              <a:t> </a:t>
            </a:r>
          </a:p>
        </p:txBody>
      </p:sp>
      <p:pic>
        <p:nvPicPr>
          <p:cNvPr id="4" name="Imagen 8">
            <a:extLst>
              <a:ext uri="{FF2B5EF4-FFF2-40B4-BE49-F238E27FC236}">
                <a16:creationId xmlns:a16="http://schemas.microsoft.com/office/drawing/2014/main" id="{0B623D4C-A8EE-430A-89FB-F2813104E83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988050" y="407988"/>
            <a:ext cx="6203950" cy="645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10">
            <a:extLst>
              <a:ext uri="{FF2B5EF4-FFF2-40B4-BE49-F238E27FC236}">
                <a16:creationId xmlns:a16="http://schemas.microsoft.com/office/drawing/2014/main" id="{7ECA2C40-0963-451F-9A6D-6FA4AC7205D7}"/>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1746250"/>
            <a:ext cx="2994025"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a:extLst>
              <a:ext uri="{FF2B5EF4-FFF2-40B4-BE49-F238E27FC236}">
                <a16:creationId xmlns:a16="http://schemas.microsoft.com/office/drawing/2014/main" id="{3891D49E-522F-4E55-B424-5179CBE3DAA6}"/>
              </a:ext>
            </a:extLst>
          </p:cNvPr>
          <p:cNvSpPr txBox="1">
            <a:spLocks/>
          </p:cNvSpPr>
          <p:nvPr userDrawn="1"/>
        </p:nvSpPr>
        <p:spPr>
          <a:xfrm>
            <a:off x="11628438" y="6510338"/>
            <a:ext cx="723900" cy="228600"/>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fontAlgn="auto">
              <a:spcBef>
                <a:spcPts val="0"/>
              </a:spcBef>
              <a:spcAft>
                <a:spcPts val="0"/>
              </a:spcAft>
              <a:defRPr/>
            </a:pPr>
            <a:fld id="{96925624-3B0B-4878-ABAE-28290609FCC4}" type="slidenum">
              <a:rPr lang="en-US" sz="1100" smtClean="0">
                <a:solidFill>
                  <a:schemeClr val="bg1"/>
                </a:solidFill>
                <a:latin typeface="Gotham Book" pitchFamily="2" charset="0"/>
                <a:cs typeface="Gotham Book" pitchFamily="2" charset="0"/>
              </a:rPr>
              <a:pPr defTabSz="914377" fontAlgn="auto">
                <a:spcBef>
                  <a:spcPts val="0"/>
                </a:spcBef>
                <a:spcAft>
                  <a:spcPts val="0"/>
                </a:spcAft>
                <a:defRPr/>
              </a:pPr>
              <a:t>‹#›</a:t>
            </a:fld>
            <a:endParaRPr lang="en-US" sz="1100">
              <a:solidFill>
                <a:schemeClr val="bg1"/>
              </a:solidFill>
              <a:latin typeface="Gotham Book" pitchFamily="2" charset="0"/>
              <a:cs typeface="Gotham Book" pitchFamily="2" charset="0"/>
            </a:endParaRPr>
          </a:p>
        </p:txBody>
      </p:sp>
      <p:cxnSp>
        <p:nvCxnSpPr>
          <p:cNvPr id="7" name="Conector recto 8">
            <a:extLst>
              <a:ext uri="{FF2B5EF4-FFF2-40B4-BE49-F238E27FC236}">
                <a16:creationId xmlns:a16="http://schemas.microsoft.com/office/drawing/2014/main" id="{C1FEE768-6587-420F-BF2D-4C9675EDDB06}"/>
              </a:ext>
            </a:extLst>
          </p:cNvPr>
          <p:cNvCxnSpPr>
            <a:cxnSpLocks/>
          </p:cNvCxnSpPr>
          <p:nvPr userDrawn="1"/>
        </p:nvCxnSpPr>
        <p:spPr>
          <a:xfrm>
            <a:off x="11639550" y="6508750"/>
            <a:ext cx="0" cy="244475"/>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pic>
        <p:nvPicPr>
          <p:cNvPr id="8" name="Imagen 17">
            <a:extLst>
              <a:ext uri="{FF2B5EF4-FFF2-40B4-BE49-F238E27FC236}">
                <a16:creationId xmlns:a16="http://schemas.microsoft.com/office/drawing/2014/main" id="{AE262818-1A94-405E-A3D8-1C2D4E816AEE}"/>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10440988" y="298450"/>
            <a:ext cx="1408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Marcador de contenido 22">
            <a:extLst>
              <a:ext uri="{FF2B5EF4-FFF2-40B4-BE49-F238E27FC236}">
                <a16:creationId xmlns:a16="http://schemas.microsoft.com/office/drawing/2014/main" id="{D4325DB2-1B6E-F246-B663-BF03C0816699}"/>
              </a:ext>
            </a:extLst>
          </p:cNvPr>
          <p:cNvSpPr>
            <a:spLocks noGrp="1"/>
          </p:cNvSpPr>
          <p:nvPr>
            <p:ph sz="quarter" idx="11"/>
          </p:nvPr>
        </p:nvSpPr>
        <p:spPr>
          <a:xfrm>
            <a:off x="479425" y="657225"/>
            <a:ext cx="10522872" cy="582612"/>
          </a:xfrm>
          <a:prstGeom prst="rect">
            <a:avLst/>
          </a:prstGeom>
        </p:spPr>
        <p:txBody>
          <a:bodyPr>
            <a:normAutofit/>
          </a:bodyPr>
          <a:lstStyle>
            <a:lvl1pPr marL="0" indent="0">
              <a:buFont typeface="Arial" panose="020B0604020202020204" pitchFamily="34" charset="0"/>
              <a:buNone/>
              <a:defRPr sz="2400" b="1" i="0">
                <a:solidFill>
                  <a:schemeClr val="bg1"/>
                </a:solidFill>
                <a:latin typeface="Gotham Book" pitchFamily="2" charset="0"/>
                <a:cs typeface="Gotham Book" pitchFamily="2" charset="0"/>
              </a:defRPr>
            </a:lvl1pPr>
          </a:lstStyle>
          <a:p>
            <a:pPr lvl="0"/>
            <a:r>
              <a:rPr lang="es-ES"/>
              <a:t>Editar los estilos de texto del patrón</a:t>
            </a:r>
          </a:p>
        </p:txBody>
      </p:sp>
    </p:spTree>
    <p:extLst>
      <p:ext uri="{BB962C8B-B14F-4D97-AF65-F5344CB8AC3E}">
        <p14:creationId xmlns:p14="http://schemas.microsoft.com/office/powerpoint/2010/main" val="363551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5" name="Marcador de contenido 22">
            <a:extLst>
              <a:ext uri="{FF2B5EF4-FFF2-40B4-BE49-F238E27FC236}">
                <a16:creationId xmlns:a16="http://schemas.microsoft.com/office/drawing/2014/main" id="{A6EF06CA-5399-5C43-933C-61FB0D3A654C}"/>
              </a:ext>
            </a:extLst>
          </p:cNvPr>
          <p:cNvSpPr>
            <a:spLocks noGrp="1"/>
          </p:cNvSpPr>
          <p:nvPr>
            <p:ph sz="quarter" idx="11"/>
          </p:nvPr>
        </p:nvSpPr>
        <p:spPr>
          <a:xfrm>
            <a:off x="479424" y="657225"/>
            <a:ext cx="10727055" cy="582612"/>
          </a:xfrm>
          <a:prstGeom prst="rect">
            <a:avLst/>
          </a:prstGeom>
        </p:spPr>
        <p:txBody>
          <a:bodyPr>
            <a:normAutofit/>
          </a:bodyPr>
          <a:lstStyle>
            <a:lvl1pPr marL="0" indent="0">
              <a:buFont typeface="Arial" panose="020B0604020202020204" pitchFamily="34" charset="0"/>
              <a:buNone/>
              <a:defRPr sz="2400" b="1" i="0">
                <a:solidFill>
                  <a:srgbClr val="004F71"/>
                </a:solidFill>
                <a:latin typeface="Gotham Book" pitchFamily="2" charset="0"/>
                <a:cs typeface="Gotham Book" pitchFamily="2" charset="0"/>
              </a:defRPr>
            </a:lvl1pPr>
          </a:lstStyle>
          <a:p>
            <a:pPr lvl="0"/>
            <a:r>
              <a:rPr lang="es-ES"/>
              <a:t>Editar los estilos de texto del patrón</a:t>
            </a:r>
          </a:p>
        </p:txBody>
      </p:sp>
    </p:spTree>
    <p:extLst>
      <p:ext uri="{BB962C8B-B14F-4D97-AF65-F5344CB8AC3E}">
        <p14:creationId xmlns:p14="http://schemas.microsoft.com/office/powerpoint/2010/main" val="2812167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28B63-1682-6143-C290-F77C95EF7C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65272E-61E5-60E8-7E09-F12FD9DCA8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D25E1-47DC-4907-D8AD-B6E89585AD69}"/>
              </a:ext>
            </a:extLst>
          </p:cNvPr>
          <p:cNvSpPr>
            <a:spLocks noGrp="1"/>
          </p:cNvSpPr>
          <p:nvPr>
            <p:ph type="dt" sz="half" idx="10"/>
          </p:nvPr>
        </p:nvSpPr>
        <p:spPr/>
        <p:txBody>
          <a:bodyPr/>
          <a:lstStyle/>
          <a:p>
            <a:fld id="{9C0E0A38-4119-4A47-ACAF-8C8057CC528D}" type="datetimeFigureOut">
              <a:rPr lang="en-US" smtClean="0"/>
              <a:t>5/30/2024</a:t>
            </a:fld>
            <a:endParaRPr lang="en-US"/>
          </a:p>
        </p:txBody>
      </p:sp>
      <p:sp>
        <p:nvSpPr>
          <p:cNvPr id="5" name="Footer Placeholder 4">
            <a:extLst>
              <a:ext uri="{FF2B5EF4-FFF2-40B4-BE49-F238E27FC236}">
                <a16:creationId xmlns:a16="http://schemas.microsoft.com/office/drawing/2014/main" id="{9858DF3A-7AA0-EE01-CF3D-14585F629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5B6CF-1999-BFD1-4886-E281884CB118}"/>
              </a:ext>
            </a:extLst>
          </p:cNvPr>
          <p:cNvSpPr>
            <a:spLocks noGrp="1"/>
          </p:cNvSpPr>
          <p:nvPr>
            <p:ph type="sldNum" sz="quarter" idx="12"/>
          </p:nvPr>
        </p:nvSpPr>
        <p:spPr/>
        <p:txBody>
          <a:bodyPr/>
          <a:lstStyle/>
          <a:p>
            <a:fld id="{E3B952DE-0575-482C-82EE-22E3087DF383}" type="slidenum">
              <a:rPr lang="en-US" smtClean="0"/>
              <a:t>‹#›</a:t>
            </a:fld>
            <a:endParaRPr lang="en-US"/>
          </a:p>
        </p:txBody>
      </p:sp>
    </p:spTree>
    <p:extLst>
      <p:ext uri="{BB962C8B-B14F-4D97-AF65-F5344CB8AC3E}">
        <p14:creationId xmlns:p14="http://schemas.microsoft.com/office/powerpoint/2010/main" val="2066822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526F2-2D01-1603-9F0B-36DBF3A115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459486-D398-45C1-D802-78C90A38D6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93F8EA-4D9D-C431-8C6C-126A91F39E29}"/>
              </a:ext>
            </a:extLst>
          </p:cNvPr>
          <p:cNvSpPr>
            <a:spLocks noGrp="1"/>
          </p:cNvSpPr>
          <p:nvPr>
            <p:ph type="dt" sz="half" idx="10"/>
          </p:nvPr>
        </p:nvSpPr>
        <p:spPr/>
        <p:txBody>
          <a:bodyPr/>
          <a:lstStyle/>
          <a:p>
            <a:fld id="{9C0E0A38-4119-4A47-ACAF-8C8057CC528D}" type="datetimeFigureOut">
              <a:rPr lang="en-US" smtClean="0"/>
              <a:t>5/30/2024</a:t>
            </a:fld>
            <a:endParaRPr lang="en-US"/>
          </a:p>
        </p:txBody>
      </p:sp>
      <p:sp>
        <p:nvSpPr>
          <p:cNvPr id="5" name="Footer Placeholder 4">
            <a:extLst>
              <a:ext uri="{FF2B5EF4-FFF2-40B4-BE49-F238E27FC236}">
                <a16:creationId xmlns:a16="http://schemas.microsoft.com/office/drawing/2014/main" id="{43325ADC-A146-DF48-7EC3-1148B74F1A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92922-1B28-A1D8-F77B-F714516EDD80}"/>
              </a:ext>
            </a:extLst>
          </p:cNvPr>
          <p:cNvSpPr>
            <a:spLocks noGrp="1"/>
          </p:cNvSpPr>
          <p:nvPr>
            <p:ph type="sldNum" sz="quarter" idx="12"/>
          </p:nvPr>
        </p:nvSpPr>
        <p:spPr/>
        <p:txBody>
          <a:bodyPr/>
          <a:lstStyle/>
          <a:p>
            <a:fld id="{E3B952DE-0575-482C-82EE-22E3087DF383}" type="slidenum">
              <a:rPr lang="en-US" smtClean="0"/>
              <a:t>‹#›</a:t>
            </a:fld>
            <a:endParaRPr lang="en-US"/>
          </a:p>
        </p:txBody>
      </p:sp>
    </p:spTree>
    <p:extLst>
      <p:ext uri="{BB962C8B-B14F-4D97-AF65-F5344CB8AC3E}">
        <p14:creationId xmlns:p14="http://schemas.microsoft.com/office/powerpoint/2010/main" val="2726348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86E5D-6CF1-515C-E120-8BF0D970E9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91B954-E61B-7DAC-1DF6-F8850C4C1E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E44C83-7C76-CAB8-1E71-E854510B98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DE6B18-BD23-C0B6-80CB-9BCA7EF58272}"/>
              </a:ext>
            </a:extLst>
          </p:cNvPr>
          <p:cNvSpPr>
            <a:spLocks noGrp="1"/>
          </p:cNvSpPr>
          <p:nvPr>
            <p:ph type="dt" sz="half" idx="10"/>
          </p:nvPr>
        </p:nvSpPr>
        <p:spPr/>
        <p:txBody>
          <a:bodyPr/>
          <a:lstStyle/>
          <a:p>
            <a:fld id="{9C0E0A38-4119-4A47-ACAF-8C8057CC528D}" type="datetimeFigureOut">
              <a:rPr lang="en-US" smtClean="0"/>
              <a:t>5/30/2024</a:t>
            </a:fld>
            <a:endParaRPr lang="en-US"/>
          </a:p>
        </p:txBody>
      </p:sp>
      <p:sp>
        <p:nvSpPr>
          <p:cNvPr id="6" name="Footer Placeholder 5">
            <a:extLst>
              <a:ext uri="{FF2B5EF4-FFF2-40B4-BE49-F238E27FC236}">
                <a16:creationId xmlns:a16="http://schemas.microsoft.com/office/drawing/2014/main" id="{F666A564-FFD1-45BD-4E01-4ECA9B6A47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18202A-80C1-8025-3104-EBDACD69B821}"/>
              </a:ext>
            </a:extLst>
          </p:cNvPr>
          <p:cNvSpPr>
            <a:spLocks noGrp="1"/>
          </p:cNvSpPr>
          <p:nvPr>
            <p:ph type="sldNum" sz="quarter" idx="12"/>
          </p:nvPr>
        </p:nvSpPr>
        <p:spPr/>
        <p:txBody>
          <a:bodyPr/>
          <a:lstStyle/>
          <a:p>
            <a:fld id="{E3B952DE-0575-482C-82EE-22E3087DF383}" type="slidenum">
              <a:rPr lang="en-US" smtClean="0"/>
              <a:t>‹#›</a:t>
            </a:fld>
            <a:endParaRPr lang="en-US"/>
          </a:p>
        </p:txBody>
      </p:sp>
    </p:spTree>
    <p:extLst>
      <p:ext uri="{BB962C8B-B14F-4D97-AF65-F5344CB8AC3E}">
        <p14:creationId xmlns:p14="http://schemas.microsoft.com/office/powerpoint/2010/main" val="3748528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1293D-1438-AE80-B6BD-85BA2B58A5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C8E178-315A-2D49-BD2E-D12842AAF8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F0BFED-1090-E177-6D9C-D7B6621B25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165A82-14CE-07B5-5FC2-3156F3EA40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38266A-0AD5-3A57-9A67-44823645B0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29E707-F33E-8138-D08F-E1607A43C4DA}"/>
              </a:ext>
            </a:extLst>
          </p:cNvPr>
          <p:cNvSpPr>
            <a:spLocks noGrp="1"/>
          </p:cNvSpPr>
          <p:nvPr>
            <p:ph type="dt" sz="half" idx="10"/>
          </p:nvPr>
        </p:nvSpPr>
        <p:spPr/>
        <p:txBody>
          <a:bodyPr/>
          <a:lstStyle/>
          <a:p>
            <a:fld id="{9C0E0A38-4119-4A47-ACAF-8C8057CC528D}" type="datetimeFigureOut">
              <a:rPr lang="en-US" smtClean="0"/>
              <a:t>5/30/2024</a:t>
            </a:fld>
            <a:endParaRPr lang="en-US"/>
          </a:p>
        </p:txBody>
      </p:sp>
      <p:sp>
        <p:nvSpPr>
          <p:cNvPr id="8" name="Footer Placeholder 7">
            <a:extLst>
              <a:ext uri="{FF2B5EF4-FFF2-40B4-BE49-F238E27FC236}">
                <a16:creationId xmlns:a16="http://schemas.microsoft.com/office/drawing/2014/main" id="{C38C89BB-4C7F-BE22-ACD0-3D96D095FA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3153B4-CC18-E124-B25D-53522330F46B}"/>
              </a:ext>
            </a:extLst>
          </p:cNvPr>
          <p:cNvSpPr>
            <a:spLocks noGrp="1"/>
          </p:cNvSpPr>
          <p:nvPr>
            <p:ph type="sldNum" sz="quarter" idx="12"/>
          </p:nvPr>
        </p:nvSpPr>
        <p:spPr/>
        <p:txBody>
          <a:bodyPr/>
          <a:lstStyle/>
          <a:p>
            <a:fld id="{E3B952DE-0575-482C-82EE-22E3087DF383}" type="slidenum">
              <a:rPr lang="en-US" smtClean="0"/>
              <a:t>‹#›</a:t>
            </a:fld>
            <a:endParaRPr lang="en-US"/>
          </a:p>
        </p:txBody>
      </p:sp>
    </p:spTree>
    <p:extLst>
      <p:ext uri="{BB962C8B-B14F-4D97-AF65-F5344CB8AC3E}">
        <p14:creationId xmlns:p14="http://schemas.microsoft.com/office/powerpoint/2010/main" val="3333124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87F5-274C-D021-3AE1-EFC3CCE1A2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2975E4-0E17-B03F-B17D-C0C8A1E8E56C}"/>
              </a:ext>
            </a:extLst>
          </p:cNvPr>
          <p:cNvSpPr>
            <a:spLocks noGrp="1"/>
          </p:cNvSpPr>
          <p:nvPr>
            <p:ph type="dt" sz="half" idx="10"/>
          </p:nvPr>
        </p:nvSpPr>
        <p:spPr/>
        <p:txBody>
          <a:bodyPr/>
          <a:lstStyle/>
          <a:p>
            <a:fld id="{9C0E0A38-4119-4A47-ACAF-8C8057CC528D}" type="datetimeFigureOut">
              <a:rPr lang="en-US" smtClean="0"/>
              <a:t>5/30/2024</a:t>
            </a:fld>
            <a:endParaRPr lang="en-US"/>
          </a:p>
        </p:txBody>
      </p:sp>
      <p:sp>
        <p:nvSpPr>
          <p:cNvPr id="4" name="Footer Placeholder 3">
            <a:extLst>
              <a:ext uri="{FF2B5EF4-FFF2-40B4-BE49-F238E27FC236}">
                <a16:creationId xmlns:a16="http://schemas.microsoft.com/office/drawing/2014/main" id="{83D939B1-0B50-DE24-68F0-921F635BA8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51ADF7-C16C-3664-B9F1-556B56988660}"/>
              </a:ext>
            </a:extLst>
          </p:cNvPr>
          <p:cNvSpPr>
            <a:spLocks noGrp="1"/>
          </p:cNvSpPr>
          <p:nvPr>
            <p:ph type="sldNum" sz="quarter" idx="12"/>
          </p:nvPr>
        </p:nvSpPr>
        <p:spPr/>
        <p:txBody>
          <a:bodyPr/>
          <a:lstStyle/>
          <a:p>
            <a:fld id="{E3B952DE-0575-482C-82EE-22E3087DF383}" type="slidenum">
              <a:rPr lang="en-US" smtClean="0"/>
              <a:t>‹#›</a:t>
            </a:fld>
            <a:endParaRPr lang="en-US"/>
          </a:p>
        </p:txBody>
      </p:sp>
    </p:spTree>
    <p:extLst>
      <p:ext uri="{BB962C8B-B14F-4D97-AF65-F5344CB8AC3E}">
        <p14:creationId xmlns:p14="http://schemas.microsoft.com/office/powerpoint/2010/main" val="2087839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59D85A-C9AD-414A-FD40-0FB648781819}"/>
              </a:ext>
            </a:extLst>
          </p:cNvPr>
          <p:cNvSpPr>
            <a:spLocks noGrp="1"/>
          </p:cNvSpPr>
          <p:nvPr>
            <p:ph type="dt" sz="half" idx="10"/>
          </p:nvPr>
        </p:nvSpPr>
        <p:spPr/>
        <p:txBody>
          <a:bodyPr/>
          <a:lstStyle/>
          <a:p>
            <a:fld id="{9C0E0A38-4119-4A47-ACAF-8C8057CC528D}" type="datetimeFigureOut">
              <a:rPr lang="en-US" smtClean="0"/>
              <a:t>5/30/2024</a:t>
            </a:fld>
            <a:endParaRPr lang="en-US"/>
          </a:p>
        </p:txBody>
      </p:sp>
      <p:sp>
        <p:nvSpPr>
          <p:cNvPr id="3" name="Footer Placeholder 2">
            <a:extLst>
              <a:ext uri="{FF2B5EF4-FFF2-40B4-BE49-F238E27FC236}">
                <a16:creationId xmlns:a16="http://schemas.microsoft.com/office/drawing/2014/main" id="{E59C639A-5B18-ECA4-F93F-BC11318272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2296F5-5D42-6E34-FB8D-1AB0BABE7B62}"/>
              </a:ext>
            </a:extLst>
          </p:cNvPr>
          <p:cNvSpPr>
            <a:spLocks noGrp="1"/>
          </p:cNvSpPr>
          <p:nvPr>
            <p:ph type="sldNum" sz="quarter" idx="12"/>
          </p:nvPr>
        </p:nvSpPr>
        <p:spPr/>
        <p:txBody>
          <a:bodyPr/>
          <a:lstStyle/>
          <a:p>
            <a:fld id="{E3B952DE-0575-482C-82EE-22E3087DF383}" type="slidenum">
              <a:rPr lang="en-US" smtClean="0"/>
              <a:t>‹#›</a:t>
            </a:fld>
            <a:endParaRPr lang="en-US"/>
          </a:p>
        </p:txBody>
      </p:sp>
    </p:spTree>
    <p:extLst>
      <p:ext uri="{BB962C8B-B14F-4D97-AF65-F5344CB8AC3E}">
        <p14:creationId xmlns:p14="http://schemas.microsoft.com/office/powerpoint/2010/main" val="11874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6185E-3489-0879-343F-6349958337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F13972-7655-B4C2-0E47-52AC3C952A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5BDA75-634D-A1DB-A34E-1493F0A817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BCC411-1669-B0B9-DB92-DCF5D972EC5F}"/>
              </a:ext>
            </a:extLst>
          </p:cNvPr>
          <p:cNvSpPr>
            <a:spLocks noGrp="1"/>
          </p:cNvSpPr>
          <p:nvPr>
            <p:ph type="dt" sz="half" idx="10"/>
          </p:nvPr>
        </p:nvSpPr>
        <p:spPr/>
        <p:txBody>
          <a:bodyPr/>
          <a:lstStyle/>
          <a:p>
            <a:fld id="{9C0E0A38-4119-4A47-ACAF-8C8057CC528D}" type="datetimeFigureOut">
              <a:rPr lang="en-US" smtClean="0"/>
              <a:t>5/30/2024</a:t>
            </a:fld>
            <a:endParaRPr lang="en-US"/>
          </a:p>
        </p:txBody>
      </p:sp>
      <p:sp>
        <p:nvSpPr>
          <p:cNvPr id="6" name="Footer Placeholder 5">
            <a:extLst>
              <a:ext uri="{FF2B5EF4-FFF2-40B4-BE49-F238E27FC236}">
                <a16:creationId xmlns:a16="http://schemas.microsoft.com/office/drawing/2014/main" id="{ADF29A54-A69E-5CDF-9A21-1FB9A91C7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C2A0AD-55C2-626C-8FC9-1093F984A222}"/>
              </a:ext>
            </a:extLst>
          </p:cNvPr>
          <p:cNvSpPr>
            <a:spLocks noGrp="1"/>
          </p:cNvSpPr>
          <p:nvPr>
            <p:ph type="sldNum" sz="quarter" idx="12"/>
          </p:nvPr>
        </p:nvSpPr>
        <p:spPr/>
        <p:txBody>
          <a:bodyPr/>
          <a:lstStyle/>
          <a:p>
            <a:fld id="{E3B952DE-0575-482C-82EE-22E3087DF383}" type="slidenum">
              <a:rPr lang="en-US" smtClean="0"/>
              <a:t>‹#›</a:t>
            </a:fld>
            <a:endParaRPr lang="en-US"/>
          </a:p>
        </p:txBody>
      </p:sp>
    </p:spTree>
    <p:extLst>
      <p:ext uri="{BB962C8B-B14F-4D97-AF65-F5344CB8AC3E}">
        <p14:creationId xmlns:p14="http://schemas.microsoft.com/office/powerpoint/2010/main" val="950006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81A85-311A-7F0F-C309-F5FE726555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B6E527-13C6-2635-9DA7-143FE09ACA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95DA10-972F-DFFF-0844-4519C07EB9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550426-5AEC-0769-21AB-DB01294FC20E}"/>
              </a:ext>
            </a:extLst>
          </p:cNvPr>
          <p:cNvSpPr>
            <a:spLocks noGrp="1"/>
          </p:cNvSpPr>
          <p:nvPr>
            <p:ph type="dt" sz="half" idx="10"/>
          </p:nvPr>
        </p:nvSpPr>
        <p:spPr/>
        <p:txBody>
          <a:bodyPr/>
          <a:lstStyle/>
          <a:p>
            <a:fld id="{9C0E0A38-4119-4A47-ACAF-8C8057CC528D}" type="datetimeFigureOut">
              <a:rPr lang="en-US" smtClean="0"/>
              <a:t>5/30/2024</a:t>
            </a:fld>
            <a:endParaRPr lang="en-US"/>
          </a:p>
        </p:txBody>
      </p:sp>
      <p:sp>
        <p:nvSpPr>
          <p:cNvPr id="6" name="Footer Placeholder 5">
            <a:extLst>
              <a:ext uri="{FF2B5EF4-FFF2-40B4-BE49-F238E27FC236}">
                <a16:creationId xmlns:a16="http://schemas.microsoft.com/office/drawing/2014/main" id="{7D4F675C-F32E-3404-80C2-15808266C1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6DCE1A-2A46-399A-6A66-AF1C238A084A}"/>
              </a:ext>
            </a:extLst>
          </p:cNvPr>
          <p:cNvSpPr>
            <a:spLocks noGrp="1"/>
          </p:cNvSpPr>
          <p:nvPr>
            <p:ph type="sldNum" sz="quarter" idx="12"/>
          </p:nvPr>
        </p:nvSpPr>
        <p:spPr/>
        <p:txBody>
          <a:bodyPr/>
          <a:lstStyle/>
          <a:p>
            <a:fld id="{E3B952DE-0575-482C-82EE-22E3087DF383}" type="slidenum">
              <a:rPr lang="en-US" smtClean="0"/>
              <a:t>‹#›</a:t>
            </a:fld>
            <a:endParaRPr lang="en-US"/>
          </a:p>
        </p:txBody>
      </p:sp>
    </p:spTree>
    <p:extLst>
      <p:ext uri="{BB962C8B-B14F-4D97-AF65-F5344CB8AC3E}">
        <p14:creationId xmlns:p14="http://schemas.microsoft.com/office/powerpoint/2010/main" val="1997534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E5D077-B362-A500-7F11-BE0F7A4D22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2372C2-6A64-CDE1-096B-22A850E90C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C6EC1-452D-1C9D-BA24-01D564E5DC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0E0A38-4119-4A47-ACAF-8C8057CC528D}" type="datetimeFigureOut">
              <a:rPr lang="en-US" smtClean="0"/>
              <a:t>5/30/2024</a:t>
            </a:fld>
            <a:endParaRPr lang="en-US"/>
          </a:p>
        </p:txBody>
      </p:sp>
      <p:sp>
        <p:nvSpPr>
          <p:cNvPr id="5" name="Footer Placeholder 4">
            <a:extLst>
              <a:ext uri="{FF2B5EF4-FFF2-40B4-BE49-F238E27FC236}">
                <a16:creationId xmlns:a16="http://schemas.microsoft.com/office/drawing/2014/main" id="{BF3F3B45-AB45-6BAC-6784-A291FFEBEA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8BEDC0-057C-8A78-BC88-AB16EF0C04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B952DE-0575-482C-82EE-22E3087DF383}" type="slidenum">
              <a:rPr lang="en-US" smtClean="0"/>
              <a:t>‹#›</a:t>
            </a:fld>
            <a:endParaRPr lang="en-US"/>
          </a:p>
        </p:txBody>
      </p:sp>
    </p:spTree>
    <p:extLst>
      <p:ext uri="{BB962C8B-B14F-4D97-AF65-F5344CB8AC3E}">
        <p14:creationId xmlns:p14="http://schemas.microsoft.com/office/powerpoint/2010/main" val="2301206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Caribbean_sea_-_Morrocoy_National_Park_-_Playa_escondida.jpg"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svg"/><Relationship Id="rId12" Type="http://schemas.openxmlformats.org/officeDocument/2006/relationships/image" Target="../media/image75.png"/><Relationship Id="rId17" Type="http://schemas.openxmlformats.org/officeDocument/2006/relationships/image" Target="../media/image9.png"/><Relationship Id="rId2" Type="http://schemas.openxmlformats.org/officeDocument/2006/relationships/notesSlide" Target="../notesSlides/notesSlide10.xml"/><Relationship Id="rId16" Type="http://schemas.openxmlformats.org/officeDocument/2006/relationships/image" Target="../media/image79.svg"/><Relationship Id="rId1" Type="http://schemas.openxmlformats.org/officeDocument/2006/relationships/slideLayout" Target="../slideLayouts/slideLayout15.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sv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 Id="rId14" Type="http://schemas.openxmlformats.org/officeDocument/2006/relationships/image" Target="../media/image77.svg"/></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2.png"/><Relationship Id="rId4" Type="http://schemas.openxmlformats.org/officeDocument/2006/relationships/image" Target="../media/image81.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1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106.png"/><Relationship Id="rId3" Type="http://schemas.openxmlformats.org/officeDocument/2006/relationships/image" Target="../media/image9.png"/><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svg"/></Relationships>
</file>

<file path=ppt/slides/_rels/slide25.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110.png"/><Relationship Id="rId10" Type="http://schemas.openxmlformats.org/officeDocument/2006/relationships/image" Target="../media/image114.svg"/><Relationship Id="rId4" Type="http://schemas.openxmlformats.org/officeDocument/2006/relationships/image" Target="../media/image109.svg"/><Relationship Id="rId9" Type="http://schemas.openxmlformats.org/officeDocument/2006/relationships/image" Target="../media/image113.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19.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4.xml"/><Relationship Id="rId16" Type="http://schemas.openxmlformats.org/officeDocument/2006/relationships/image" Target="../media/image41.png"/><Relationship Id="rId1" Type="http://schemas.openxmlformats.org/officeDocument/2006/relationships/slideLayout" Target="../slideLayouts/slideLayout19.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logo&#10;&#10;Description automatically generated">
            <a:extLst>
              <a:ext uri="{FF2B5EF4-FFF2-40B4-BE49-F238E27FC236}">
                <a16:creationId xmlns:a16="http://schemas.microsoft.com/office/drawing/2014/main" id="{CD4D649C-CAD6-6843-930C-3067E933D063}"/>
              </a:ext>
            </a:extLst>
          </p:cNvPr>
          <p:cNvPicPr>
            <a:picLocks noChangeAspect="1"/>
          </p:cNvPicPr>
          <p:nvPr/>
        </p:nvPicPr>
        <p:blipFill>
          <a:blip r:embed="rId3"/>
          <a:stretch>
            <a:fillRect/>
          </a:stretch>
        </p:blipFill>
        <p:spPr>
          <a:xfrm>
            <a:off x="-114300" y="602"/>
            <a:ext cx="12306300" cy="6920293"/>
          </a:xfrm>
          <a:prstGeom prst="rect">
            <a:avLst/>
          </a:prstGeom>
          <a:ln>
            <a:solidFill>
              <a:srgbClr val="54B47D"/>
            </a:solidFill>
          </a:ln>
        </p:spPr>
      </p:pic>
      <p:sp>
        <p:nvSpPr>
          <p:cNvPr id="6" name="TextBox 5">
            <a:extLst>
              <a:ext uri="{FF2B5EF4-FFF2-40B4-BE49-F238E27FC236}">
                <a16:creationId xmlns:a16="http://schemas.microsoft.com/office/drawing/2014/main" id="{D7D50A2D-A7B0-4A77-5E29-2F7D4F6081F2}"/>
              </a:ext>
            </a:extLst>
          </p:cNvPr>
          <p:cNvSpPr txBox="1"/>
          <p:nvPr/>
        </p:nvSpPr>
        <p:spPr>
          <a:xfrm>
            <a:off x="711077" y="1891089"/>
            <a:ext cx="7295322" cy="1569660"/>
          </a:xfrm>
          <a:prstGeom prst="rect">
            <a:avLst/>
          </a:prstGeom>
          <a:noFill/>
        </p:spPr>
        <p:txBody>
          <a:bodyPr wrap="square" rtlCol="0">
            <a:spAutoFit/>
          </a:bodyPr>
          <a:lstStyle/>
          <a:p>
            <a:r>
              <a:rPr lang="en-US" sz="9600" dirty="0">
                <a:solidFill>
                  <a:schemeClr val="bg1"/>
                </a:solidFill>
                <a:latin typeface="Montserrat Black" pitchFamily="2" charset="0"/>
              </a:rPr>
              <a:t>Welcome</a:t>
            </a:r>
          </a:p>
        </p:txBody>
      </p:sp>
      <p:sp>
        <p:nvSpPr>
          <p:cNvPr id="3" name="TextBox 2">
            <a:extLst>
              <a:ext uri="{FF2B5EF4-FFF2-40B4-BE49-F238E27FC236}">
                <a16:creationId xmlns:a16="http://schemas.microsoft.com/office/drawing/2014/main" id="{504C08B7-2118-2A6F-98DD-0133887003E5}"/>
              </a:ext>
            </a:extLst>
          </p:cNvPr>
          <p:cNvSpPr txBox="1"/>
          <p:nvPr/>
        </p:nvSpPr>
        <p:spPr>
          <a:xfrm>
            <a:off x="785306" y="3624031"/>
            <a:ext cx="7146863" cy="954107"/>
          </a:xfrm>
          <a:prstGeom prst="rect">
            <a:avLst/>
          </a:prstGeom>
          <a:noFill/>
        </p:spPr>
        <p:txBody>
          <a:bodyPr wrap="square">
            <a:spAutoFit/>
          </a:bodyPr>
          <a:lstStyle/>
          <a:p>
            <a:r>
              <a:rPr kumimoji="0" lang="en-US" sz="2800" b="0" i="0" u="none" strike="noStrike" kern="1200" cap="none" spc="0" normalizeH="0" baseline="0" noProof="0" dirty="0">
                <a:ln>
                  <a:noFill/>
                </a:ln>
                <a:solidFill>
                  <a:prstClr val="white"/>
                </a:solidFill>
                <a:effectLst/>
                <a:uLnTx/>
                <a:uFillTx/>
                <a:latin typeface="Montserrat ExtraBold"/>
                <a:ea typeface="+mn-ea"/>
                <a:cs typeface="+mn-cs"/>
              </a:rPr>
              <a:t>CLIMATE-RESILIENT</a:t>
            </a:r>
          </a:p>
          <a:p>
            <a:r>
              <a:rPr kumimoji="0" lang="en-US" sz="2800" b="0" i="0" u="none" strike="noStrike" kern="1200" cap="none" spc="0" normalizeH="0" baseline="0" noProof="0" dirty="0">
                <a:ln>
                  <a:noFill/>
                </a:ln>
                <a:solidFill>
                  <a:prstClr val="white"/>
                </a:solidFill>
                <a:effectLst/>
                <a:uLnTx/>
                <a:uFillTx/>
                <a:latin typeface="Montserrat ExtraBold"/>
                <a:ea typeface="+mn-ea"/>
                <a:cs typeface="+mn-cs"/>
              </a:rPr>
              <a:t>INVESTMENTS </a:t>
            </a:r>
            <a:endParaRPr lang="en-US" dirty="0"/>
          </a:p>
        </p:txBody>
      </p:sp>
    </p:spTree>
    <p:extLst>
      <p:ext uri="{BB962C8B-B14F-4D97-AF65-F5344CB8AC3E}">
        <p14:creationId xmlns:p14="http://schemas.microsoft.com/office/powerpoint/2010/main" val="3866449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1465979-3CA0-D745-B4D8-6A1823BA1982}"/>
              </a:ext>
            </a:extLst>
          </p:cNvPr>
          <p:cNvSpPr>
            <a:spLocks noGrp="1"/>
          </p:cNvSpPr>
          <p:nvPr>
            <p:ph sz="quarter" idx="11"/>
          </p:nvPr>
        </p:nvSpPr>
        <p:spPr>
          <a:xfrm>
            <a:off x="574400" y="1064833"/>
            <a:ext cx="6112839" cy="582613"/>
          </a:xfrm>
        </p:spPr>
        <p:txBody>
          <a:bodyPr rtlCol="0"/>
          <a:lstStyle/>
          <a:p>
            <a:pPr fontAlgn="auto">
              <a:spcAft>
                <a:spcPts val="0"/>
              </a:spcAft>
              <a:defRPr/>
            </a:pPr>
            <a:r>
              <a:rPr lang="en-US" sz="2599">
                <a:ea typeface="Gotham Book" charset="0"/>
              </a:rPr>
              <a:t>Our Most Recent Market Awards</a:t>
            </a:r>
          </a:p>
          <a:p>
            <a:pPr fontAlgn="auto">
              <a:spcAft>
                <a:spcPts val="0"/>
              </a:spcAft>
              <a:defRPr/>
            </a:pPr>
            <a:endParaRPr lang="es-ES_tradnl">
              <a:ea typeface="+mn-ea"/>
            </a:endParaRPr>
          </a:p>
        </p:txBody>
      </p:sp>
      <p:pic>
        <p:nvPicPr>
          <p:cNvPr id="17411" name="Picture 16">
            <a:extLst>
              <a:ext uri="{FF2B5EF4-FFF2-40B4-BE49-F238E27FC236}">
                <a16:creationId xmlns:a16="http://schemas.microsoft.com/office/drawing/2014/main" id="{3BD4EEBD-0B8F-4CD2-8264-22A1D13959B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04265" y="4277298"/>
            <a:ext cx="1052512"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2" name="Group 17">
            <a:extLst>
              <a:ext uri="{FF2B5EF4-FFF2-40B4-BE49-F238E27FC236}">
                <a16:creationId xmlns:a16="http://schemas.microsoft.com/office/drawing/2014/main" id="{E1496137-4765-420C-BA6F-312DAFDE134F}"/>
              </a:ext>
            </a:extLst>
          </p:cNvPr>
          <p:cNvGrpSpPr>
            <a:grpSpLocks/>
          </p:cNvGrpSpPr>
          <p:nvPr/>
        </p:nvGrpSpPr>
        <p:grpSpPr bwMode="auto">
          <a:xfrm>
            <a:off x="5646875" y="2395920"/>
            <a:ext cx="846138" cy="838200"/>
            <a:chOff x="2602813" y="2031313"/>
            <a:chExt cx="845751" cy="839144"/>
          </a:xfrm>
        </p:grpSpPr>
        <p:pic>
          <p:nvPicPr>
            <p:cNvPr id="17428" name="Picture 18">
              <a:extLst>
                <a:ext uri="{FF2B5EF4-FFF2-40B4-BE49-F238E27FC236}">
                  <a16:creationId xmlns:a16="http://schemas.microsoft.com/office/drawing/2014/main" id="{1C9212D2-1D34-43BF-A315-917C94BD89D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2813" y="2031313"/>
              <a:ext cx="845751" cy="83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9">
              <a:extLst>
                <a:ext uri="{FF2B5EF4-FFF2-40B4-BE49-F238E27FC236}">
                  <a16:creationId xmlns:a16="http://schemas.microsoft.com/office/drawing/2014/main" id="{6B793A1E-2049-FB45-851D-2F59FFCE6AE3}"/>
                </a:ext>
              </a:extLst>
            </p:cNvPr>
            <p:cNvSpPr/>
            <p:nvPr/>
          </p:nvSpPr>
          <p:spPr>
            <a:xfrm>
              <a:off x="2647243" y="2563724"/>
              <a:ext cx="377652" cy="190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sz="1799">
                <a:solidFill>
                  <a:prstClr val="white"/>
                </a:solidFill>
              </a:endParaRPr>
            </a:p>
          </p:txBody>
        </p:sp>
      </p:grpSp>
      <p:grpSp>
        <p:nvGrpSpPr>
          <p:cNvPr id="17413" name="Grupo 7">
            <a:extLst>
              <a:ext uri="{FF2B5EF4-FFF2-40B4-BE49-F238E27FC236}">
                <a16:creationId xmlns:a16="http://schemas.microsoft.com/office/drawing/2014/main" id="{6E476FE2-3229-42AE-9687-13C5337E26A6}"/>
              </a:ext>
            </a:extLst>
          </p:cNvPr>
          <p:cNvGrpSpPr>
            <a:grpSpLocks/>
          </p:cNvGrpSpPr>
          <p:nvPr/>
        </p:nvGrpSpPr>
        <p:grpSpPr bwMode="auto">
          <a:xfrm>
            <a:off x="1675711" y="4586992"/>
            <a:ext cx="1828800" cy="590550"/>
            <a:chOff x="6149464" y="3089804"/>
            <a:chExt cx="1828800" cy="590551"/>
          </a:xfrm>
        </p:grpSpPr>
        <p:pic>
          <p:nvPicPr>
            <p:cNvPr id="17426" name="Picture 25">
              <a:extLst>
                <a:ext uri="{FF2B5EF4-FFF2-40B4-BE49-F238E27FC236}">
                  <a16:creationId xmlns:a16="http://schemas.microsoft.com/office/drawing/2014/main" id="{2BE75EAF-7610-498D-87F0-E650432953D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49464" y="3089804"/>
              <a:ext cx="1828800" cy="59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6">
              <a:extLst>
                <a:ext uri="{FF2B5EF4-FFF2-40B4-BE49-F238E27FC236}">
                  <a16:creationId xmlns:a16="http://schemas.microsoft.com/office/drawing/2014/main" id="{0F5F262E-D533-BF46-8F96-70E6CC86FEC6}"/>
                </a:ext>
              </a:extLst>
            </p:cNvPr>
            <p:cNvSpPr/>
            <p:nvPr/>
          </p:nvSpPr>
          <p:spPr>
            <a:xfrm>
              <a:off x="6836852" y="3553355"/>
              <a:ext cx="346075" cy="127000"/>
            </a:xfrm>
            <a:prstGeom prst="rect">
              <a:avLst/>
            </a:prstGeom>
            <a:solidFill>
              <a:srgbClr val="0048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sz="1799">
                <a:solidFill>
                  <a:prstClr val="white"/>
                </a:solidFill>
              </a:endParaRPr>
            </a:p>
          </p:txBody>
        </p:sp>
      </p:grpSp>
      <p:sp>
        <p:nvSpPr>
          <p:cNvPr id="17414" name="TextBox 13">
            <a:extLst>
              <a:ext uri="{FF2B5EF4-FFF2-40B4-BE49-F238E27FC236}">
                <a16:creationId xmlns:a16="http://schemas.microsoft.com/office/drawing/2014/main" id="{DEE30BF7-09EA-44D9-92B6-38D176A92D59}"/>
              </a:ext>
            </a:extLst>
          </p:cNvPr>
          <p:cNvSpPr txBox="1">
            <a:spLocks noChangeArrowheads="1"/>
          </p:cNvSpPr>
          <p:nvPr/>
        </p:nvSpPr>
        <p:spPr bwMode="auto">
          <a:xfrm>
            <a:off x="6155322" y="5289550"/>
            <a:ext cx="171475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s-PE" sz="1200">
                <a:solidFill>
                  <a:schemeClr val="bg1"/>
                </a:solidFill>
                <a:latin typeface="Gotham Book"/>
                <a:ea typeface="Gotham Book"/>
                <a:cs typeface="Gotham Book"/>
              </a:rPr>
              <a:t>Multilateral Development Bank of the Year</a:t>
            </a:r>
          </a:p>
        </p:txBody>
      </p:sp>
      <p:pic>
        <p:nvPicPr>
          <p:cNvPr id="17424" name="Picture 22">
            <a:extLst>
              <a:ext uri="{FF2B5EF4-FFF2-40B4-BE49-F238E27FC236}">
                <a16:creationId xmlns:a16="http://schemas.microsoft.com/office/drawing/2014/main" id="{F25BAFA9-F71E-4937-AED9-61A9DEF85DB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556642" y="2241264"/>
            <a:ext cx="1469603"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a:extLst>
              <a:ext uri="{FF2B5EF4-FFF2-40B4-BE49-F238E27FC236}">
                <a16:creationId xmlns:a16="http://schemas.microsoft.com/office/drawing/2014/main" id="{19EDDB0B-3991-B34D-AA6E-D0B3B6F836A7}"/>
              </a:ext>
            </a:extLst>
          </p:cNvPr>
          <p:cNvSpPr/>
          <p:nvPr/>
        </p:nvSpPr>
        <p:spPr bwMode="auto">
          <a:xfrm>
            <a:off x="8276659" y="2770570"/>
            <a:ext cx="460375" cy="227012"/>
          </a:xfrm>
          <a:prstGeom prst="rect">
            <a:avLst/>
          </a:prstGeom>
          <a:solidFill>
            <a:srgbClr val="0048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799">
              <a:solidFill>
                <a:schemeClr val="bg2"/>
              </a:solidFill>
            </a:endParaRPr>
          </a:p>
        </p:txBody>
      </p:sp>
      <p:pic>
        <p:nvPicPr>
          <p:cNvPr id="17422" name="Picture 29">
            <a:extLst>
              <a:ext uri="{FF2B5EF4-FFF2-40B4-BE49-F238E27FC236}">
                <a16:creationId xmlns:a16="http://schemas.microsoft.com/office/drawing/2014/main" id="{90B3B001-863F-4841-ABFC-E8A9CC95C4C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16337" y="2301463"/>
            <a:ext cx="1604270" cy="98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7" name="Grupo 21">
            <a:extLst>
              <a:ext uri="{FF2B5EF4-FFF2-40B4-BE49-F238E27FC236}">
                <a16:creationId xmlns:a16="http://schemas.microsoft.com/office/drawing/2014/main" id="{1F00043E-968E-40EC-B915-AD23384052E8}"/>
              </a:ext>
            </a:extLst>
          </p:cNvPr>
          <p:cNvGrpSpPr>
            <a:grpSpLocks/>
          </p:cNvGrpSpPr>
          <p:nvPr/>
        </p:nvGrpSpPr>
        <p:grpSpPr bwMode="auto">
          <a:xfrm>
            <a:off x="6459044" y="4246544"/>
            <a:ext cx="1019175" cy="969962"/>
            <a:chOff x="486870" y="1788236"/>
            <a:chExt cx="332324" cy="315901"/>
          </a:xfrm>
        </p:grpSpPr>
        <p:sp>
          <p:nvSpPr>
            <p:cNvPr id="23" name="object 71">
              <a:extLst>
                <a:ext uri="{FF2B5EF4-FFF2-40B4-BE49-F238E27FC236}">
                  <a16:creationId xmlns:a16="http://schemas.microsoft.com/office/drawing/2014/main" id="{598CA01E-A264-2649-B34A-3B60FC6097CF}"/>
                </a:ext>
              </a:extLst>
            </p:cNvPr>
            <p:cNvSpPr/>
            <p:nvPr/>
          </p:nvSpPr>
          <p:spPr>
            <a:xfrm>
              <a:off x="486870" y="1788236"/>
              <a:ext cx="332324" cy="315901"/>
            </a:xfrm>
            <a:prstGeom prst="rect">
              <a:avLst/>
            </a:prstGeom>
            <a:blipFill>
              <a:blip r:embed="rId7" cstate="screen">
                <a:extLst>
                  <a:ext uri="{28A0092B-C50C-407E-A947-70E740481C1C}">
                    <a14:useLocalDpi xmlns:a14="http://schemas.microsoft.com/office/drawing/2010/main"/>
                  </a:ext>
                </a:extLst>
              </a:blip>
              <a:stretch>
                <a:fillRect/>
              </a:stretch>
            </a:blipFill>
          </p:spPr>
          <p:txBody>
            <a:bodyPr lIns="0" tIns="0" rIns="0" bIns="0"/>
            <a:lstStyle/>
            <a:p>
              <a:pPr eaLnBrk="1" fontAlgn="auto" hangingPunct="1">
                <a:spcBef>
                  <a:spcPts val="0"/>
                </a:spcBef>
                <a:spcAft>
                  <a:spcPts val="0"/>
                </a:spcAft>
                <a:defRPr/>
              </a:pPr>
              <a:r>
                <a:rPr lang="en-US" sz="1778">
                  <a:latin typeface="+mn-lt"/>
                </a:rPr>
                <a:t> </a:t>
              </a:r>
              <a:endParaRPr sz="1778">
                <a:latin typeface="+mn-lt"/>
              </a:endParaRPr>
            </a:p>
          </p:txBody>
        </p:sp>
        <p:sp>
          <p:nvSpPr>
            <p:cNvPr id="24" name="object 72">
              <a:extLst>
                <a:ext uri="{FF2B5EF4-FFF2-40B4-BE49-F238E27FC236}">
                  <a16:creationId xmlns:a16="http://schemas.microsoft.com/office/drawing/2014/main" id="{7E25B550-04D2-A244-8A5C-83EB8ED275F6}"/>
                </a:ext>
              </a:extLst>
            </p:cNvPr>
            <p:cNvSpPr txBox="1"/>
            <p:nvPr/>
          </p:nvSpPr>
          <p:spPr>
            <a:xfrm>
              <a:off x="735337" y="1934553"/>
              <a:ext cx="65740" cy="29987"/>
            </a:xfrm>
            <a:prstGeom prst="rect">
              <a:avLst/>
            </a:prstGeom>
            <a:solidFill>
              <a:srgbClr val="004867"/>
            </a:solidFill>
          </p:spPr>
          <p:txBody>
            <a:bodyPr lIns="0" tIns="628" rIns="0" bIns="0">
              <a:spAutoFit/>
            </a:bodyPr>
            <a:lstStyle/>
            <a:p>
              <a:pPr marL="12550" eaLnBrk="1" fontAlgn="auto" hangingPunct="1">
                <a:spcBef>
                  <a:spcPts val="0"/>
                </a:spcBef>
                <a:spcAft>
                  <a:spcPts val="0"/>
                </a:spcAft>
                <a:defRPr/>
              </a:pPr>
              <a:r>
                <a:rPr lang="en-US" sz="600" spc="10">
                  <a:solidFill>
                    <a:srgbClr val="FFFFFC"/>
                  </a:solidFill>
                  <a:latin typeface="Times New Roman"/>
                  <a:cs typeface="Times New Roman"/>
                </a:rPr>
                <a:t>2021</a:t>
              </a:r>
              <a:endParaRPr sz="600">
                <a:latin typeface="Times New Roman"/>
                <a:cs typeface="Times New Roman"/>
              </a:endParaRPr>
            </a:p>
          </p:txBody>
        </p:sp>
      </p:grpSp>
      <p:pic>
        <p:nvPicPr>
          <p:cNvPr id="17418" name="Imagen 24">
            <a:extLst>
              <a:ext uri="{FF2B5EF4-FFF2-40B4-BE49-F238E27FC236}">
                <a16:creationId xmlns:a16="http://schemas.microsoft.com/office/drawing/2014/main" id="{BC48D11D-54A8-4B3B-A576-39A485319F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79999" y="1882703"/>
            <a:ext cx="1620837"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Imagen 3" descr="Imagen que contiene dibujo&#10;&#10;Descripción generada automáticamente">
            <a:extLst>
              <a:ext uri="{FF2B5EF4-FFF2-40B4-BE49-F238E27FC236}">
                <a16:creationId xmlns:a16="http://schemas.microsoft.com/office/drawing/2014/main" id="{FDC1A43F-3C72-4456-AAA1-E8D4601AF45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035347" y="2316163"/>
            <a:ext cx="1985962"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descr="Texto, Logotipo&#10;&#10;Descripción generada automáticamente">
            <a:extLst>
              <a:ext uri="{FF2B5EF4-FFF2-40B4-BE49-F238E27FC236}">
                <a16:creationId xmlns:a16="http://schemas.microsoft.com/office/drawing/2014/main" id="{3CE21332-61F2-0C4A-B7B0-8D388546EAF4}"/>
              </a:ext>
            </a:extLst>
          </p:cNvPr>
          <p:cNvPicPr>
            <a:picLocks noChangeAspect="1"/>
          </p:cNvPicPr>
          <p:nvPr/>
        </p:nvPicPr>
        <p:blipFill>
          <a:blip r:embed="rId10"/>
          <a:stretch>
            <a:fillRect/>
          </a:stretch>
        </p:blipFill>
        <p:spPr>
          <a:xfrm>
            <a:off x="8645575" y="4553941"/>
            <a:ext cx="1469603" cy="701401"/>
          </a:xfrm>
          <a:prstGeom prst="rect">
            <a:avLst/>
          </a:prstGeom>
        </p:spPr>
      </p:pic>
      <p:sp>
        <p:nvSpPr>
          <p:cNvPr id="2" name="Rectangle 1">
            <a:extLst>
              <a:ext uri="{FF2B5EF4-FFF2-40B4-BE49-F238E27FC236}">
                <a16:creationId xmlns:a16="http://schemas.microsoft.com/office/drawing/2014/main" id="{6C7C0C78-F55D-CBBC-5635-8D26BF99D2A1}"/>
              </a:ext>
            </a:extLst>
          </p:cNvPr>
          <p:cNvSpPr/>
          <p:nvPr/>
        </p:nvSpPr>
        <p:spPr>
          <a:xfrm>
            <a:off x="4343400" y="2939143"/>
            <a:ext cx="457200" cy="185057"/>
          </a:xfrm>
          <a:prstGeom prst="rect">
            <a:avLst/>
          </a:prstGeom>
          <a:solidFill>
            <a:srgbClr val="004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8B23E7A-839D-71BE-CA8B-987A3F2D6133}"/>
              </a:ext>
            </a:extLst>
          </p:cNvPr>
          <p:cNvSpPr/>
          <p:nvPr/>
        </p:nvSpPr>
        <p:spPr>
          <a:xfrm>
            <a:off x="9612085" y="2819400"/>
            <a:ext cx="576943" cy="293914"/>
          </a:xfrm>
          <a:prstGeom prst="rect">
            <a:avLst/>
          </a:prstGeom>
          <a:solidFill>
            <a:srgbClr val="004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91CF54-1121-4514-92A8-1D0C90AB33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89172" cy="6858000"/>
          </a:xfrm>
          <a:prstGeom prst="rect">
            <a:avLst/>
          </a:prstGeom>
        </p:spPr>
      </p:pic>
      <p:sp>
        <p:nvSpPr>
          <p:cNvPr id="5" name="Slide Number Placeholder 4">
            <a:extLst>
              <a:ext uri="{FF2B5EF4-FFF2-40B4-BE49-F238E27FC236}">
                <a16:creationId xmlns:a16="http://schemas.microsoft.com/office/drawing/2014/main" id="{7891ED57-26B5-420F-83D2-C66F9825382D}"/>
              </a:ext>
            </a:extLst>
          </p:cNvPr>
          <p:cNvSpPr>
            <a:spLocks noGrp="1"/>
          </p:cNvSpPr>
          <p:nvPr>
            <p:ph type="sldNum" sz="quarter" idx="4"/>
          </p:nvPr>
        </p:nvSpPr>
        <p:spPr>
          <a:xfrm>
            <a:off x="11619723" y="6492875"/>
            <a:ext cx="393798"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75000"/>
                  </a:schemeClr>
                </a:solidFill>
                <a:latin typeface="Gotham Book" charset="0"/>
                <a:ea typeface="Gotham Book" charset="0"/>
                <a:cs typeface="Gotham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FE341A-D776-B44C-8E11-A595977E71A8}" type="slidenum">
              <a:rPr lang="en-US" smtClean="0"/>
              <a:pPr/>
              <a:t>11</a:t>
            </a:fld>
            <a:endParaRPr lang="en-US"/>
          </a:p>
        </p:txBody>
      </p:sp>
      <p:sp>
        <p:nvSpPr>
          <p:cNvPr id="8" name="CuadroTexto 5">
            <a:extLst>
              <a:ext uri="{FF2B5EF4-FFF2-40B4-BE49-F238E27FC236}">
                <a16:creationId xmlns:a16="http://schemas.microsoft.com/office/drawing/2014/main" id="{4687EE33-6634-4845-AF4A-1417CAD47CBA}"/>
              </a:ext>
            </a:extLst>
          </p:cNvPr>
          <p:cNvSpPr txBox="1"/>
          <p:nvPr/>
        </p:nvSpPr>
        <p:spPr>
          <a:xfrm>
            <a:off x="642859" y="4787758"/>
            <a:ext cx="3096936" cy="1200329"/>
          </a:xfrm>
          <a:prstGeom prst="rect">
            <a:avLst/>
          </a:prstGeom>
          <a:noFill/>
        </p:spPr>
        <p:txBody>
          <a:bodyPr wrap="square" rtlCol="0">
            <a:spAutoFit/>
          </a:bodyPr>
          <a:lstStyle/>
          <a:p>
            <a:r>
              <a:rPr lang="en-US" sz="2000" b="1" dirty="0">
                <a:solidFill>
                  <a:schemeClr val="bg1"/>
                </a:solidFill>
                <a:latin typeface="Montserrat Black" pitchFamily="2" charset="0"/>
                <a:cs typeface="Gotham Book" pitchFamily="2" charset="0"/>
              </a:rPr>
              <a:t>The Climate Change Problem</a:t>
            </a:r>
          </a:p>
          <a:p>
            <a:endParaRPr lang="en-US" sz="3200" b="1" dirty="0">
              <a:solidFill>
                <a:schemeClr val="bg1"/>
              </a:solidFill>
              <a:latin typeface="Montserrat Black" pitchFamily="2" charset="0"/>
              <a:cs typeface="Gotham Book" pitchFamily="2" charset="0"/>
            </a:endParaRPr>
          </a:p>
        </p:txBody>
      </p:sp>
      <p:sp>
        <p:nvSpPr>
          <p:cNvPr id="6" name="object 3">
            <a:extLst>
              <a:ext uri="{FF2B5EF4-FFF2-40B4-BE49-F238E27FC236}">
                <a16:creationId xmlns:a16="http://schemas.microsoft.com/office/drawing/2014/main" id="{53A210B3-DA03-A34B-9850-D96BFC633E68}"/>
              </a:ext>
            </a:extLst>
          </p:cNvPr>
          <p:cNvSpPr/>
          <p:nvPr/>
        </p:nvSpPr>
        <p:spPr>
          <a:xfrm>
            <a:off x="9131596" y="395163"/>
            <a:ext cx="2698481" cy="461584"/>
          </a:xfrm>
          <a:prstGeom prst="rect">
            <a:avLst/>
          </a:prstGeom>
          <a:blipFill>
            <a:blip r:embed="rId4" cstate="print"/>
            <a:stretch>
              <a:fillRect/>
            </a:stretch>
          </a:blipFill>
        </p:spPr>
        <p:txBody>
          <a:bodyPr wrap="square" lIns="0" tIns="0" rIns="0" bIns="0" rtlCol="0"/>
          <a:lstStyle/>
          <a:p>
            <a:pPr>
              <a:defRPr/>
            </a:pPr>
            <a:endParaRPr sz="2400">
              <a:solidFill>
                <a:prstClr val="black"/>
              </a:solidFill>
              <a:latin typeface="Calibri"/>
            </a:endParaRPr>
          </a:p>
        </p:txBody>
      </p:sp>
      <p:sp>
        <p:nvSpPr>
          <p:cNvPr id="12" name="CuadroTexto 5">
            <a:extLst>
              <a:ext uri="{FF2B5EF4-FFF2-40B4-BE49-F238E27FC236}">
                <a16:creationId xmlns:a16="http://schemas.microsoft.com/office/drawing/2014/main" id="{FAEDA7DC-2B10-F34D-8BB4-1915C2448CD4}"/>
              </a:ext>
            </a:extLst>
          </p:cNvPr>
          <p:cNvSpPr txBox="1"/>
          <p:nvPr/>
        </p:nvSpPr>
        <p:spPr>
          <a:xfrm>
            <a:off x="550391" y="3477802"/>
            <a:ext cx="3096936" cy="1200329"/>
          </a:xfrm>
          <a:prstGeom prst="rect">
            <a:avLst/>
          </a:prstGeom>
          <a:noFill/>
        </p:spPr>
        <p:txBody>
          <a:bodyPr wrap="square" rtlCol="0">
            <a:spAutoFit/>
          </a:bodyPr>
          <a:lstStyle/>
          <a:p>
            <a:r>
              <a:rPr lang="en-US" sz="7200" b="1">
                <a:solidFill>
                  <a:srgbClr val="00B050"/>
                </a:solidFill>
                <a:latin typeface="Montserrat Black" pitchFamily="2" charset="0"/>
                <a:cs typeface="Gotham Bold" pitchFamily="2" charset="0"/>
              </a:rPr>
              <a:t>A.</a:t>
            </a:r>
            <a:endParaRPr lang="en-US" sz="7200" b="1">
              <a:solidFill>
                <a:schemeClr val="bg1"/>
              </a:solidFill>
              <a:latin typeface="Montserrat Black" pitchFamily="2" charset="0"/>
              <a:cs typeface="Gotham Bold" pitchFamily="2" charset="0"/>
            </a:endParaRPr>
          </a:p>
        </p:txBody>
      </p:sp>
    </p:spTree>
    <p:extLst>
      <p:ext uri="{BB962C8B-B14F-4D97-AF65-F5344CB8AC3E}">
        <p14:creationId xmlns:p14="http://schemas.microsoft.com/office/powerpoint/2010/main" val="3655441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077007A-F588-D337-5815-97DF12A5006D}"/>
              </a:ext>
            </a:extLst>
          </p:cNvPr>
          <p:cNvSpPr txBox="1">
            <a:spLocks noGrp="1"/>
          </p:cNvSpPr>
          <p:nvPr>
            <p:ph sz="quarter" idx="11"/>
          </p:nvPr>
        </p:nvSpPr>
        <p:spPr>
          <a:xfrm>
            <a:off x="180474" y="264362"/>
            <a:ext cx="11172825" cy="885371"/>
          </a:xfrm>
          <a:prstGeom prst="rect">
            <a:avLst/>
          </a:prstGeom>
          <a:noFill/>
        </p:spPr>
        <p:txBody>
          <a:bodyPr wrap="square">
            <a:spAutoFit/>
          </a:bodyPr>
          <a:lstStyle/>
          <a:p>
            <a:pPr marL="0" indent="0">
              <a:buNone/>
            </a:pPr>
            <a:r>
              <a:rPr lang="es-ES" dirty="0">
                <a:solidFill>
                  <a:srgbClr val="00506E"/>
                </a:solidFill>
                <a:latin typeface="Montserrat SemiBold" pitchFamily="2" charset="0"/>
              </a:rPr>
              <a:t>190+ </a:t>
            </a:r>
            <a:r>
              <a:rPr lang="es-ES" dirty="0" err="1">
                <a:solidFill>
                  <a:srgbClr val="00506E"/>
                </a:solidFill>
                <a:latin typeface="Montserrat SemiBold" pitchFamily="2" charset="0"/>
              </a:rPr>
              <a:t>Countries</a:t>
            </a:r>
            <a:r>
              <a:rPr lang="es-ES" dirty="0">
                <a:solidFill>
                  <a:srgbClr val="00506E"/>
                </a:solidFill>
                <a:latin typeface="Montserrat SemiBold" pitchFamily="2" charset="0"/>
              </a:rPr>
              <a:t> </a:t>
            </a:r>
            <a:r>
              <a:rPr lang="es-ES" dirty="0" err="1">
                <a:solidFill>
                  <a:srgbClr val="00506E"/>
                </a:solidFill>
                <a:latin typeface="Montserrat SemiBold" pitchFamily="2" charset="0"/>
              </a:rPr>
              <a:t>committed</a:t>
            </a:r>
            <a:r>
              <a:rPr lang="es-ES" dirty="0">
                <a:solidFill>
                  <a:srgbClr val="00506E"/>
                </a:solidFill>
                <a:latin typeface="Montserrat SemiBold" pitchFamily="2" charset="0"/>
              </a:rPr>
              <a:t> </a:t>
            </a:r>
            <a:r>
              <a:rPr lang="es-ES" dirty="0" err="1">
                <a:solidFill>
                  <a:srgbClr val="00506E"/>
                </a:solidFill>
                <a:latin typeface="Montserrat SemiBold" pitchFamily="2" charset="0"/>
              </a:rPr>
              <a:t>to</a:t>
            </a:r>
            <a:r>
              <a:rPr lang="es-ES" dirty="0">
                <a:solidFill>
                  <a:srgbClr val="00506E"/>
                </a:solidFill>
                <a:latin typeface="Montserrat SemiBold" pitchFamily="2" charset="0"/>
              </a:rPr>
              <a:t> </a:t>
            </a:r>
            <a:r>
              <a:rPr lang="es-ES" dirty="0" err="1">
                <a:solidFill>
                  <a:srgbClr val="00506E"/>
                </a:solidFill>
                <a:latin typeface="Montserrat SemiBold" pitchFamily="2" charset="0"/>
              </a:rPr>
              <a:t>limiting</a:t>
            </a:r>
            <a:r>
              <a:rPr lang="es-ES" dirty="0">
                <a:solidFill>
                  <a:srgbClr val="00506E"/>
                </a:solidFill>
                <a:latin typeface="Montserrat SemiBold" pitchFamily="2" charset="0"/>
              </a:rPr>
              <a:t> </a:t>
            </a:r>
            <a:r>
              <a:rPr lang="es-ES" dirty="0" err="1">
                <a:solidFill>
                  <a:srgbClr val="00506E"/>
                </a:solidFill>
                <a:latin typeface="Montserrat SemiBold" pitchFamily="2" charset="0"/>
              </a:rPr>
              <a:t>temperature</a:t>
            </a:r>
            <a:endParaRPr lang="es-ES" dirty="0">
              <a:solidFill>
                <a:srgbClr val="00506E"/>
              </a:solidFill>
              <a:latin typeface="Montserrat SemiBold" pitchFamily="2" charset="0"/>
            </a:endParaRPr>
          </a:p>
          <a:p>
            <a:pPr marL="0" indent="0">
              <a:buNone/>
            </a:pPr>
            <a:r>
              <a:rPr lang="es-ES" dirty="0">
                <a:solidFill>
                  <a:srgbClr val="00506E"/>
                </a:solidFill>
                <a:latin typeface="Montserrat SemiBold" pitchFamily="2" charset="0"/>
              </a:rPr>
              <a:t> </a:t>
            </a:r>
            <a:r>
              <a:rPr lang="es-ES" dirty="0" err="1">
                <a:solidFill>
                  <a:srgbClr val="00506E"/>
                </a:solidFill>
                <a:latin typeface="Montserrat SemiBold" pitchFamily="2" charset="0"/>
              </a:rPr>
              <a:t>rise</a:t>
            </a:r>
            <a:r>
              <a:rPr lang="es-ES" dirty="0">
                <a:solidFill>
                  <a:srgbClr val="00506E"/>
                </a:solidFill>
                <a:latin typeface="Montserrat SemiBold" pitchFamily="2" charset="0"/>
              </a:rPr>
              <a:t> </a:t>
            </a:r>
            <a:r>
              <a:rPr lang="es-ES" dirty="0" err="1">
                <a:solidFill>
                  <a:srgbClr val="00506E"/>
                </a:solidFill>
                <a:latin typeface="Montserrat SemiBold" pitchFamily="2" charset="0"/>
              </a:rPr>
              <a:t>to</a:t>
            </a:r>
            <a:r>
              <a:rPr lang="es-ES" dirty="0">
                <a:solidFill>
                  <a:srgbClr val="00506E"/>
                </a:solidFill>
                <a:latin typeface="Montserrat SemiBold" pitchFamily="2" charset="0"/>
              </a:rPr>
              <a:t> 1.5 </a:t>
            </a:r>
            <a:r>
              <a:rPr lang="es-ES" dirty="0" err="1">
                <a:solidFill>
                  <a:srgbClr val="00506E"/>
                </a:solidFill>
                <a:latin typeface="Montserrat SemiBold" pitchFamily="2" charset="0"/>
              </a:rPr>
              <a:t>degrees</a:t>
            </a:r>
            <a:r>
              <a:rPr lang="es-ES" dirty="0">
                <a:solidFill>
                  <a:srgbClr val="00506E"/>
                </a:solidFill>
                <a:latin typeface="Montserrat SemiBold" pitchFamily="2" charset="0"/>
              </a:rPr>
              <a:t> </a:t>
            </a:r>
            <a:endParaRPr lang="es-ES_tradnl" dirty="0">
              <a:solidFill>
                <a:srgbClr val="00506E"/>
              </a:solidFill>
              <a:latin typeface="Montserrat SemiBold" pitchFamily="2" charset="0"/>
            </a:endParaRPr>
          </a:p>
        </p:txBody>
      </p:sp>
      <p:pic>
        <p:nvPicPr>
          <p:cNvPr id="5" name="Picture 4">
            <a:extLst>
              <a:ext uri="{FF2B5EF4-FFF2-40B4-BE49-F238E27FC236}">
                <a16:creationId xmlns:a16="http://schemas.microsoft.com/office/drawing/2014/main" id="{68A8C2DA-1D9B-DBF4-7FE7-0A149DC455D2}"/>
              </a:ext>
            </a:extLst>
          </p:cNvPr>
          <p:cNvPicPr>
            <a:picLocks noChangeAspect="1"/>
          </p:cNvPicPr>
          <p:nvPr/>
        </p:nvPicPr>
        <p:blipFill>
          <a:blip r:embed="rId2"/>
          <a:stretch>
            <a:fillRect/>
          </a:stretch>
        </p:blipFill>
        <p:spPr>
          <a:xfrm>
            <a:off x="1400655" y="1100422"/>
            <a:ext cx="8901585" cy="5492289"/>
          </a:xfrm>
          <a:prstGeom prst="rect">
            <a:avLst/>
          </a:prstGeom>
        </p:spPr>
      </p:pic>
      <p:pic>
        <p:nvPicPr>
          <p:cNvPr id="2" name="Picture 1" descr="A blue and black text&#10;&#10;Description automatically generated with medium confidence">
            <a:extLst>
              <a:ext uri="{FF2B5EF4-FFF2-40B4-BE49-F238E27FC236}">
                <a16:creationId xmlns:a16="http://schemas.microsoft.com/office/drawing/2014/main" id="{F54D1438-2AB2-538E-E76E-278E638E4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9642" y="236312"/>
            <a:ext cx="2241884" cy="417517"/>
          </a:xfrm>
          <a:prstGeom prst="rect">
            <a:avLst/>
          </a:prstGeom>
        </p:spPr>
      </p:pic>
    </p:spTree>
    <p:extLst>
      <p:ext uri="{BB962C8B-B14F-4D97-AF65-F5344CB8AC3E}">
        <p14:creationId xmlns:p14="http://schemas.microsoft.com/office/powerpoint/2010/main" val="1021154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B64B5-0D39-0E5F-CED3-A622B273FF32}"/>
              </a:ext>
            </a:extLst>
          </p:cNvPr>
          <p:cNvPicPr>
            <a:picLocks noChangeAspect="1"/>
          </p:cNvPicPr>
          <p:nvPr/>
        </p:nvPicPr>
        <p:blipFill>
          <a:blip r:embed="rId2"/>
          <a:stretch>
            <a:fillRect/>
          </a:stretch>
        </p:blipFill>
        <p:spPr>
          <a:xfrm>
            <a:off x="77809" y="1640570"/>
            <a:ext cx="5946909" cy="4170178"/>
          </a:xfrm>
          <a:prstGeom prst="rect">
            <a:avLst/>
          </a:prstGeom>
          <a:ln>
            <a:noFill/>
          </a:ln>
          <a:effectLst>
            <a:outerShdw blurRad="190500" algn="tl" rotWithShape="0">
              <a:srgbClr val="000000">
                <a:alpha val="70000"/>
              </a:srgbClr>
            </a:outerShdw>
          </a:effectLst>
        </p:spPr>
      </p:pic>
      <p:sp>
        <p:nvSpPr>
          <p:cNvPr id="7" name="Content Placeholder 6">
            <a:extLst>
              <a:ext uri="{FF2B5EF4-FFF2-40B4-BE49-F238E27FC236}">
                <a16:creationId xmlns:a16="http://schemas.microsoft.com/office/drawing/2014/main" id="{D30860FF-F1E8-96AD-740C-F9963D4BE88F}"/>
              </a:ext>
            </a:extLst>
          </p:cNvPr>
          <p:cNvSpPr>
            <a:spLocks noGrp="1"/>
          </p:cNvSpPr>
          <p:nvPr>
            <p:ph sz="quarter" idx="11"/>
          </p:nvPr>
        </p:nvSpPr>
        <p:spPr>
          <a:xfrm>
            <a:off x="194436" y="745476"/>
            <a:ext cx="11172105" cy="582612"/>
          </a:xfrm>
        </p:spPr>
        <p:txBody>
          <a:bodyPr/>
          <a:lstStyle/>
          <a:p>
            <a:pPr marL="0" indent="0">
              <a:buNone/>
            </a:pPr>
            <a:r>
              <a:rPr lang="en-US" dirty="0">
                <a:latin typeface="Montserrat SemiBold" pitchFamily="2" charset="0"/>
              </a:rPr>
              <a:t>Climate Change Impacts: 1.5 degrees vs. 2 degrees</a:t>
            </a:r>
          </a:p>
        </p:txBody>
      </p:sp>
      <p:pic>
        <p:nvPicPr>
          <p:cNvPr id="9" name="Picture 8">
            <a:extLst>
              <a:ext uri="{FF2B5EF4-FFF2-40B4-BE49-F238E27FC236}">
                <a16:creationId xmlns:a16="http://schemas.microsoft.com/office/drawing/2014/main" id="{C05AB4E0-D199-724F-64E2-2DC541F8B5E2}"/>
              </a:ext>
            </a:extLst>
          </p:cNvPr>
          <p:cNvPicPr>
            <a:picLocks noChangeAspect="1"/>
          </p:cNvPicPr>
          <p:nvPr/>
        </p:nvPicPr>
        <p:blipFill>
          <a:blip r:embed="rId3"/>
          <a:stretch>
            <a:fillRect/>
          </a:stretch>
        </p:blipFill>
        <p:spPr>
          <a:xfrm>
            <a:off x="6167284" y="1640570"/>
            <a:ext cx="5946909" cy="4180648"/>
          </a:xfrm>
          <a:prstGeom prst="rect">
            <a:avLst/>
          </a:prstGeom>
          <a:ln>
            <a:noFill/>
          </a:ln>
          <a:effectLst>
            <a:outerShdw blurRad="190500" algn="tl" rotWithShape="0">
              <a:srgbClr val="000000">
                <a:alpha val="70000"/>
              </a:srgbClr>
            </a:outerShdw>
          </a:effectLst>
        </p:spPr>
      </p:pic>
      <p:pic>
        <p:nvPicPr>
          <p:cNvPr id="2" name="Picture 1" descr="A blue and black text&#10;&#10;Description automatically generated with medium confidence">
            <a:extLst>
              <a:ext uri="{FF2B5EF4-FFF2-40B4-BE49-F238E27FC236}">
                <a16:creationId xmlns:a16="http://schemas.microsoft.com/office/drawing/2014/main" id="{E5DD415B-0E09-801C-BA09-D48AC98ED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9642" y="236312"/>
            <a:ext cx="2241884" cy="417517"/>
          </a:xfrm>
          <a:prstGeom prst="rect">
            <a:avLst/>
          </a:prstGeom>
        </p:spPr>
      </p:pic>
    </p:spTree>
    <p:extLst>
      <p:ext uri="{BB962C8B-B14F-4D97-AF65-F5344CB8AC3E}">
        <p14:creationId xmlns:p14="http://schemas.microsoft.com/office/powerpoint/2010/main" val="859735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FBFCF1-D2B1-9AE5-76A5-8BB4077D090B}"/>
              </a:ext>
            </a:extLst>
          </p:cNvPr>
          <p:cNvSpPr>
            <a:spLocks noGrp="1"/>
          </p:cNvSpPr>
          <p:nvPr>
            <p:ph sz="quarter" idx="11"/>
          </p:nvPr>
        </p:nvSpPr>
        <p:spPr>
          <a:xfrm>
            <a:off x="180474" y="629549"/>
            <a:ext cx="11172105" cy="582612"/>
          </a:xfrm>
        </p:spPr>
        <p:txBody>
          <a:bodyPr>
            <a:normAutofit fontScale="92500"/>
          </a:bodyPr>
          <a:lstStyle/>
          <a:p>
            <a:pPr marL="0" indent="0">
              <a:buNone/>
            </a:pPr>
            <a:r>
              <a:rPr lang="en-US" dirty="0">
                <a:latin typeface="Montserrat SemiBold" pitchFamily="2" charset="0"/>
              </a:rPr>
              <a:t>A two-pronged approach to Climate Action: Mitigation and Adaptation</a:t>
            </a:r>
          </a:p>
        </p:txBody>
      </p:sp>
      <p:pic>
        <p:nvPicPr>
          <p:cNvPr id="4" name="Picture 3">
            <a:extLst>
              <a:ext uri="{FF2B5EF4-FFF2-40B4-BE49-F238E27FC236}">
                <a16:creationId xmlns:a16="http://schemas.microsoft.com/office/drawing/2014/main" id="{080AE082-D5E3-34AB-A219-E2B563586A33}"/>
              </a:ext>
            </a:extLst>
          </p:cNvPr>
          <p:cNvPicPr>
            <a:picLocks noChangeAspect="1"/>
          </p:cNvPicPr>
          <p:nvPr/>
        </p:nvPicPr>
        <p:blipFill>
          <a:blip r:embed="rId3"/>
          <a:stretch>
            <a:fillRect/>
          </a:stretch>
        </p:blipFill>
        <p:spPr>
          <a:xfrm>
            <a:off x="314325" y="1023924"/>
            <a:ext cx="5495925" cy="2733665"/>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42986117-AD05-A91C-74EF-7DCEC0421CC9}"/>
              </a:ext>
            </a:extLst>
          </p:cNvPr>
          <p:cNvSpPr txBox="1"/>
          <p:nvPr/>
        </p:nvSpPr>
        <p:spPr>
          <a:xfrm>
            <a:off x="347469" y="4046853"/>
            <a:ext cx="5462781" cy="830997"/>
          </a:xfrm>
          <a:prstGeom prst="rect">
            <a:avLst/>
          </a:prstGeom>
          <a:solidFill>
            <a:schemeClr val="accent5">
              <a:lumMod val="75000"/>
            </a:schemeClr>
          </a:solidFill>
        </p:spPr>
        <p:txBody>
          <a:bodyPr wrap="square" rtlCol="0">
            <a:spAutoFit/>
          </a:bodyPr>
          <a:lstStyle/>
          <a:p>
            <a:pPr algn="ctr"/>
            <a:r>
              <a:rPr lang="es-MX" sz="2400" dirty="0">
                <a:solidFill>
                  <a:schemeClr val="bg1"/>
                </a:solidFill>
                <a:latin typeface="Montserrat SemiBold" pitchFamily="2" charset="0"/>
              </a:rPr>
              <a:t>Reduce GHG </a:t>
            </a:r>
            <a:r>
              <a:rPr lang="es-MX" sz="2400" dirty="0" err="1">
                <a:solidFill>
                  <a:schemeClr val="bg1"/>
                </a:solidFill>
                <a:latin typeface="Montserrat SemiBold" pitchFamily="2" charset="0"/>
              </a:rPr>
              <a:t>Emissions</a:t>
            </a:r>
            <a:r>
              <a:rPr lang="es-MX" sz="2400" dirty="0">
                <a:solidFill>
                  <a:schemeClr val="bg1"/>
                </a:solidFill>
                <a:latin typeface="Montserrat SemiBold" pitchFamily="2" charset="0"/>
              </a:rPr>
              <a:t> (</a:t>
            </a:r>
            <a:r>
              <a:rPr lang="es-MX" sz="2400" dirty="0" err="1">
                <a:solidFill>
                  <a:schemeClr val="bg1"/>
                </a:solidFill>
                <a:latin typeface="Montserrat SemiBold" pitchFamily="2" charset="0"/>
              </a:rPr>
              <a:t>Mitigation</a:t>
            </a:r>
            <a:r>
              <a:rPr lang="es-MX" sz="2400" dirty="0">
                <a:solidFill>
                  <a:schemeClr val="bg1"/>
                </a:solidFill>
                <a:latin typeface="Montserrat SemiBold" pitchFamily="2" charset="0"/>
              </a:rPr>
              <a:t>)</a:t>
            </a:r>
            <a:endParaRPr lang="en-US" sz="2400" dirty="0">
              <a:solidFill>
                <a:schemeClr val="bg1"/>
              </a:solidFill>
              <a:latin typeface="Montserrat SemiBold" pitchFamily="2" charset="0"/>
            </a:endParaRPr>
          </a:p>
        </p:txBody>
      </p:sp>
      <p:pic>
        <p:nvPicPr>
          <p:cNvPr id="6" name="Picture 5">
            <a:extLst>
              <a:ext uri="{FF2B5EF4-FFF2-40B4-BE49-F238E27FC236}">
                <a16:creationId xmlns:a16="http://schemas.microsoft.com/office/drawing/2014/main" id="{1F658E2E-6D8D-FE1E-B9ED-FE40DCE50B72}"/>
              </a:ext>
            </a:extLst>
          </p:cNvPr>
          <p:cNvPicPr>
            <a:picLocks noChangeAspect="1"/>
          </p:cNvPicPr>
          <p:nvPr/>
        </p:nvPicPr>
        <p:blipFill rotWithShape="1">
          <a:blip r:embed="rId4"/>
          <a:srcRect r="21194"/>
          <a:stretch/>
        </p:blipFill>
        <p:spPr>
          <a:xfrm>
            <a:off x="5966154" y="1023924"/>
            <a:ext cx="5489691" cy="2733665"/>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71D8D4B4-D4A1-8087-825C-1019C1165F49}"/>
              </a:ext>
            </a:extLst>
          </p:cNvPr>
          <p:cNvSpPr/>
          <p:nvPr/>
        </p:nvSpPr>
        <p:spPr>
          <a:xfrm>
            <a:off x="347469" y="4508518"/>
            <a:ext cx="5462780" cy="216660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s-ES_tradnl" sz="1013" dirty="0"/>
          </a:p>
        </p:txBody>
      </p:sp>
      <p:sp>
        <p:nvSpPr>
          <p:cNvPr id="10" name="TextBox 9">
            <a:extLst>
              <a:ext uri="{FF2B5EF4-FFF2-40B4-BE49-F238E27FC236}">
                <a16:creationId xmlns:a16="http://schemas.microsoft.com/office/drawing/2014/main" id="{B94B45EF-9117-FC34-A39B-A3FAFB853E87}"/>
              </a:ext>
            </a:extLst>
          </p:cNvPr>
          <p:cNvSpPr txBox="1"/>
          <p:nvPr/>
        </p:nvSpPr>
        <p:spPr>
          <a:xfrm>
            <a:off x="5966154" y="4046853"/>
            <a:ext cx="5566797" cy="461665"/>
          </a:xfrm>
          <a:prstGeom prst="rect">
            <a:avLst/>
          </a:prstGeom>
          <a:solidFill>
            <a:schemeClr val="accent5">
              <a:lumMod val="75000"/>
            </a:schemeClr>
          </a:solidFill>
        </p:spPr>
        <p:txBody>
          <a:bodyPr wrap="square" rtlCol="0">
            <a:spAutoFit/>
          </a:bodyPr>
          <a:lstStyle/>
          <a:p>
            <a:pPr algn="ctr"/>
            <a:r>
              <a:rPr lang="es-MX" sz="2400" dirty="0" err="1">
                <a:solidFill>
                  <a:schemeClr val="bg1"/>
                </a:solidFill>
                <a:latin typeface="Montserrat SemiBold" pitchFamily="2" charset="0"/>
              </a:rPr>
              <a:t>Increase</a:t>
            </a:r>
            <a:r>
              <a:rPr lang="es-MX" sz="2400" dirty="0">
                <a:solidFill>
                  <a:schemeClr val="bg1"/>
                </a:solidFill>
                <a:latin typeface="Montserrat SemiBold" pitchFamily="2" charset="0"/>
              </a:rPr>
              <a:t> Resilience (</a:t>
            </a:r>
            <a:r>
              <a:rPr lang="es-MX" sz="2400" dirty="0" err="1">
                <a:solidFill>
                  <a:schemeClr val="bg1"/>
                </a:solidFill>
                <a:latin typeface="Montserrat SemiBold" pitchFamily="2" charset="0"/>
              </a:rPr>
              <a:t>Adaptation</a:t>
            </a:r>
            <a:r>
              <a:rPr lang="es-MX" sz="2400" dirty="0">
                <a:solidFill>
                  <a:schemeClr val="bg1"/>
                </a:solidFill>
                <a:latin typeface="Montserrat SemiBold" pitchFamily="2" charset="0"/>
              </a:rPr>
              <a:t>)</a:t>
            </a:r>
            <a:endParaRPr lang="en-US" sz="2400" dirty="0">
              <a:solidFill>
                <a:schemeClr val="bg1"/>
              </a:solidFill>
              <a:latin typeface="Montserrat SemiBold" pitchFamily="2" charset="0"/>
            </a:endParaRPr>
          </a:p>
        </p:txBody>
      </p:sp>
      <p:sp>
        <p:nvSpPr>
          <p:cNvPr id="11" name="Rectangle 10">
            <a:extLst>
              <a:ext uri="{FF2B5EF4-FFF2-40B4-BE49-F238E27FC236}">
                <a16:creationId xmlns:a16="http://schemas.microsoft.com/office/drawing/2014/main" id="{78227079-D0C1-FA9E-F099-E31CFB5F9848}"/>
              </a:ext>
            </a:extLst>
          </p:cNvPr>
          <p:cNvSpPr/>
          <p:nvPr/>
        </p:nvSpPr>
        <p:spPr>
          <a:xfrm>
            <a:off x="5966153" y="4508518"/>
            <a:ext cx="5566798" cy="216660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sz="1013" dirty="0"/>
          </a:p>
        </p:txBody>
      </p:sp>
      <p:sp>
        <p:nvSpPr>
          <p:cNvPr id="12" name="TextBox 11">
            <a:extLst>
              <a:ext uri="{FF2B5EF4-FFF2-40B4-BE49-F238E27FC236}">
                <a16:creationId xmlns:a16="http://schemas.microsoft.com/office/drawing/2014/main" id="{9E567790-1D7C-70BF-A04A-7DDAA4BF053E}"/>
              </a:ext>
            </a:extLst>
          </p:cNvPr>
          <p:cNvSpPr txBox="1"/>
          <p:nvPr/>
        </p:nvSpPr>
        <p:spPr>
          <a:xfrm>
            <a:off x="364998" y="4714656"/>
            <a:ext cx="4933824" cy="1754326"/>
          </a:xfrm>
          <a:prstGeom prst="rect">
            <a:avLst/>
          </a:prstGeom>
          <a:noFill/>
        </p:spPr>
        <p:txBody>
          <a:bodyPr wrap="square" rtlCol="0">
            <a:spAutoFit/>
          </a:bodyPr>
          <a:lstStyle/>
          <a:p>
            <a:pPr marL="285750" indent="-285750">
              <a:buFont typeface="Wingdings" panose="05000000000000000000" pitchFamily="2" charset="2"/>
              <a:buChar char="ü"/>
            </a:pPr>
            <a:r>
              <a:rPr lang="en-US" dirty="0">
                <a:solidFill>
                  <a:schemeClr val="bg1"/>
                </a:solidFill>
                <a:latin typeface="Montserrat SemiBold" pitchFamily="2" charset="0"/>
              </a:rPr>
              <a:t>Positive list</a:t>
            </a:r>
          </a:p>
          <a:p>
            <a:pPr marL="285750" indent="-285750">
              <a:buFont typeface="Wingdings" panose="05000000000000000000" pitchFamily="2" charset="2"/>
              <a:buChar char="ü"/>
            </a:pPr>
            <a:r>
              <a:rPr lang="en-US" dirty="0">
                <a:solidFill>
                  <a:schemeClr val="bg1"/>
                </a:solidFill>
                <a:latin typeface="Montserrat SemiBold" pitchFamily="2" charset="0"/>
              </a:rPr>
              <a:t>Projects and operations that reduce the emissions that contribute to climate change</a:t>
            </a:r>
          </a:p>
          <a:p>
            <a:pPr marL="285750" indent="-285750">
              <a:buFont typeface="Wingdings" panose="05000000000000000000" pitchFamily="2" charset="2"/>
              <a:buChar char="ü"/>
            </a:pPr>
            <a:r>
              <a:rPr lang="en-US" dirty="0">
                <a:solidFill>
                  <a:schemeClr val="bg1"/>
                </a:solidFill>
                <a:latin typeface="Montserrat SemiBold" pitchFamily="2" charset="0"/>
              </a:rPr>
              <a:t>Examples: Solar power, sustainable transportation, energy efficiency  </a:t>
            </a:r>
          </a:p>
        </p:txBody>
      </p:sp>
      <p:sp>
        <p:nvSpPr>
          <p:cNvPr id="13" name="TextBox 12">
            <a:extLst>
              <a:ext uri="{FF2B5EF4-FFF2-40B4-BE49-F238E27FC236}">
                <a16:creationId xmlns:a16="http://schemas.microsoft.com/office/drawing/2014/main" id="{E7FA8D98-61E3-BC6D-8C80-CA74B5B62C38}"/>
              </a:ext>
            </a:extLst>
          </p:cNvPr>
          <p:cNvSpPr txBox="1"/>
          <p:nvPr/>
        </p:nvSpPr>
        <p:spPr>
          <a:xfrm>
            <a:off x="6530291" y="4714656"/>
            <a:ext cx="4933824" cy="1661993"/>
          </a:xfrm>
          <a:prstGeom prst="rect">
            <a:avLst/>
          </a:prstGeom>
          <a:noFill/>
        </p:spPr>
        <p:txBody>
          <a:bodyPr wrap="square" rtlCol="0">
            <a:spAutoFit/>
          </a:bodyPr>
          <a:lstStyle/>
          <a:p>
            <a:pPr marL="285750" indent="-285750">
              <a:buFont typeface="Wingdings" panose="05000000000000000000" pitchFamily="2" charset="2"/>
              <a:buChar char="ü"/>
            </a:pPr>
            <a:r>
              <a:rPr lang="en-US" sz="1700" dirty="0">
                <a:solidFill>
                  <a:schemeClr val="bg1"/>
                </a:solidFill>
                <a:latin typeface="Montserrat SemiBold" pitchFamily="2" charset="0"/>
              </a:rPr>
              <a:t>Actions that manage and reduce the negative impacts of climate change. </a:t>
            </a:r>
          </a:p>
          <a:p>
            <a:pPr marL="285750" indent="-285750">
              <a:buFont typeface="Wingdings" panose="05000000000000000000" pitchFamily="2" charset="2"/>
              <a:buChar char="ü"/>
            </a:pPr>
            <a:r>
              <a:rPr lang="en-US" sz="1700" dirty="0">
                <a:solidFill>
                  <a:schemeClr val="bg1"/>
                </a:solidFill>
                <a:latin typeface="Montserrat SemiBold" pitchFamily="2" charset="0"/>
              </a:rPr>
              <a:t>Location and context specific </a:t>
            </a:r>
          </a:p>
          <a:p>
            <a:pPr marL="285750" indent="-285750">
              <a:buFont typeface="Wingdings" panose="05000000000000000000" pitchFamily="2" charset="2"/>
              <a:buChar char="ü"/>
            </a:pPr>
            <a:r>
              <a:rPr lang="en-US" sz="1700" dirty="0">
                <a:solidFill>
                  <a:schemeClr val="bg1"/>
                </a:solidFill>
                <a:latin typeface="Montserrat SemiBold" pitchFamily="2" charset="0"/>
              </a:rPr>
              <a:t>Examples include infrastructure upgrades, flood protection, and business continuity planning  </a:t>
            </a:r>
          </a:p>
        </p:txBody>
      </p:sp>
      <p:pic>
        <p:nvPicPr>
          <p:cNvPr id="3" name="Picture 2" descr="A blue and black text&#10;&#10;Description automatically generated with medium confidence">
            <a:extLst>
              <a:ext uri="{FF2B5EF4-FFF2-40B4-BE49-F238E27FC236}">
                <a16:creationId xmlns:a16="http://schemas.microsoft.com/office/drawing/2014/main" id="{A965E611-A23A-05DD-C641-A01FB6557A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9642" y="236312"/>
            <a:ext cx="2241884" cy="417517"/>
          </a:xfrm>
          <a:prstGeom prst="rect">
            <a:avLst/>
          </a:prstGeom>
        </p:spPr>
      </p:pic>
    </p:spTree>
    <p:extLst>
      <p:ext uri="{BB962C8B-B14F-4D97-AF65-F5344CB8AC3E}">
        <p14:creationId xmlns:p14="http://schemas.microsoft.com/office/powerpoint/2010/main" val="1051894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91CF54-1121-4514-92A8-1D0C90AB33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89172" cy="6858000"/>
          </a:xfrm>
          <a:prstGeom prst="rect">
            <a:avLst/>
          </a:prstGeom>
        </p:spPr>
      </p:pic>
      <p:sp>
        <p:nvSpPr>
          <p:cNvPr id="5" name="Slide Number Placeholder 4">
            <a:extLst>
              <a:ext uri="{FF2B5EF4-FFF2-40B4-BE49-F238E27FC236}">
                <a16:creationId xmlns:a16="http://schemas.microsoft.com/office/drawing/2014/main" id="{7891ED57-26B5-420F-83D2-C66F9825382D}"/>
              </a:ext>
            </a:extLst>
          </p:cNvPr>
          <p:cNvSpPr>
            <a:spLocks noGrp="1"/>
          </p:cNvSpPr>
          <p:nvPr>
            <p:ph type="sldNum" sz="quarter" idx="4"/>
          </p:nvPr>
        </p:nvSpPr>
        <p:spPr>
          <a:xfrm>
            <a:off x="11619723" y="6492875"/>
            <a:ext cx="393798"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75000"/>
                  </a:schemeClr>
                </a:solidFill>
                <a:latin typeface="Gotham Book" charset="0"/>
                <a:ea typeface="Gotham Book" charset="0"/>
                <a:cs typeface="Gotham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FE341A-D776-B44C-8E11-A595977E71A8}" type="slidenum">
              <a:rPr lang="en-US" smtClean="0"/>
              <a:pPr/>
              <a:t>15</a:t>
            </a:fld>
            <a:endParaRPr lang="en-US"/>
          </a:p>
        </p:txBody>
      </p:sp>
      <p:sp>
        <p:nvSpPr>
          <p:cNvPr id="8" name="CuadroTexto 5">
            <a:extLst>
              <a:ext uri="{FF2B5EF4-FFF2-40B4-BE49-F238E27FC236}">
                <a16:creationId xmlns:a16="http://schemas.microsoft.com/office/drawing/2014/main" id="{4687EE33-6634-4845-AF4A-1417CAD47CBA}"/>
              </a:ext>
            </a:extLst>
          </p:cNvPr>
          <p:cNvSpPr txBox="1"/>
          <p:nvPr/>
        </p:nvSpPr>
        <p:spPr>
          <a:xfrm>
            <a:off x="642859" y="4787758"/>
            <a:ext cx="3096936" cy="892552"/>
          </a:xfrm>
          <a:prstGeom prst="rect">
            <a:avLst/>
          </a:prstGeom>
          <a:noFill/>
        </p:spPr>
        <p:txBody>
          <a:bodyPr wrap="square" rtlCol="0">
            <a:spAutoFit/>
          </a:bodyPr>
          <a:lstStyle/>
          <a:p>
            <a:r>
              <a:rPr lang="en-US" sz="2000" b="1" dirty="0">
                <a:solidFill>
                  <a:schemeClr val="bg1"/>
                </a:solidFill>
                <a:latin typeface="Montserrat Black" pitchFamily="2" charset="0"/>
                <a:cs typeface="Gotham Book" pitchFamily="2" charset="0"/>
              </a:rPr>
              <a:t>Resiliency Solutions</a:t>
            </a:r>
          </a:p>
          <a:p>
            <a:endParaRPr lang="en-US" sz="3200" b="1" dirty="0">
              <a:solidFill>
                <a:schemeClr val="bg1"/>
              </a:solidFill>
              <a:latin typeface="Montserrat Black" pitchFamily="2" charset="0"/>
              <a:cs typeface="Gotham Book" pitchFamily="2" charset="0"/>
            </a:endParaRPr>
          </a:p>
        </p:txBody>
      </p:sp>
      <p:sp>
        <p:nvSpPr>
          <p:cNvPr id="6" name="object 3">
            <a:extLst>
              <a:ext uri="{FF2B5EF4-FFF2-40B4-BE49-F238E27FC236}">
                <a16:creationId xmlns:a16="http://schemas.microsoft.com/office/drawing/2014/main" id="{53A210B3-DA03-A34B-9850-D96BFC633E68}"/>
              </a:ext>
            </a:extLst>
          </p:cNvPr>
          <p:cNvSpPr/>
          <p:nvPr/>
        </p:nvSpPr>
        <p:spPr>
          <a:xfrm>
            <a:off x="9131596" y="395163"/>
            <a:ext cx="2698481" cy="461584"/>
          </a:xfrm>
          <a:prstGeom prst="rect">
            <a:avLst/>
          </a:prstGeom>
          <a:blipFill>
            <a:blip r:embed="rId4" cstate="print"/>
            <a:stretch>
              <a:fillRect/>
            </a:stretch>
          </a:blipFill>
        </p:spPr>
        <p:txBody>
          <a:bodyPr wrap="square" lIns="0" tIns="0" rIns="0" bIns="0" rtlCol="0"/>
          <a:lstStyle/>
          <a:p>
            <a:pPr>
              <a:defRPr/>
            </a:pPr>
            <a:endParaRPr sz="2400">
              <a:solidFill>
                <a:prstClr val="black"/>
              </a:solidFill>
              <a:latin typeface="Calibri"/>
            </a:endParaRPr>
          </a:p>
        </p:txBody>
      </p:sp>
      <p:sp>
        <p:nvSpPr>
          <p:cNvPr id="12" name="CuadroTexto 5">
            <a:extLst>
              <a:ext uri="{FF2B5EF4-FFF2-40B4-BE49-F238E27FC236}">
                <a16:creationId xmlns:a16="http://schemas.microsoft.com/office/drawing/2014/main" id="{FAEDA7DC-2B10-F34D-8BB4-1915C2448CD4}"/>
              </a:ext>
            </a:extLst>
          </p:cNvPr>
          <p:cNvSpPr txBox="1"/>
          <p:nvPr/>
        </p:nvSpPr>
        <p:spPr>
          <a:xfrm>
            <a:off x="550391" y="3477802"/>
            <a:ext cx="3096936" cy="1200329"/>
          </a:xfrm>
          <a:prstGeom prst="rect">
            <a:avLst/>
          </a:prstGeom>
          <a:noFill/>
        </p:spPr>
        <p:txBody>
          <a:bodyPr wrap="square" rtlCol="0">
            <a:spAutoFit/>
          </a:bodyPr>
          <a:lstStyle/>
          <a:p>
            <a:r>
              <a:rPr lang="en-US" sz="7200" b="1" dirty="0">
                <a:solidFill>
                  <a:srgbClr val="00B050"/>
                </a:solidFill>
                <a:latin typeface="Montserrat Black" pitchFamily="2" charset="0"/>
                <a:cs typeface="Gotham Bold" pitchFamily="2" charset="0"/>
              </a:rPr>
              <a:t>B.</a:t>
            </a:r>
            <a:endParaRPr lang="en-US" sz="7200" b="1" dirty="0">
              <a:solidFill>
                <a:schemeClr val="bg1"/>
              </a:solidFill>
              <a:latin typeface="Montserrat Black" pitchFamily="2" charset="0"/>
              <a:cs typeface="Gotham Bold" pitchFamily="2" charset="0"/>
            </a:endParaRPr>
          </a:p>
        </p:txBody>
      </p:sp>
    </p:spTree>
    <p:extLst>
      <p:ext uri="{BB962C8B-B14F-4D97-AF65-F5344CB8AC3E}">
        <p14:creationId xmlns:p14="http://schemas.microsoft.com/office/powerpoint/2010/main" val="4054043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7D461638-D5C1-144A-9E68-9D50A6763554}"/>
              </a:ext>
            </a:extLst>
          </p:cNvPr>
          <p:cNvSpPr/>
          <p:nvPr/>
        </p:nvSpPr>
        <p:spPr>
          <a:xfrm>
            <a:off x="0" y="0"/>
            <a:ext cx="12192000" cy="11713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069AD7"/>
              </a:solidFill>
              <a:effectLst/>
              <a:uLnTx/>
              <a:uFillTx/>
              <a:latin typeface="Calibri" panose="020F0502020204030204"/>
              <a:ea typeface="+mn-ea"/>
              <a:cs typeface="+mn-cs"/>
            </a:endParaRPr>
          </a:p>
        </p:txBody>
      </p:sp>
      <p:sp>
        <p:nvSpPr>
          <p:cNvPr id="17" name="Slide Number Placeholder 1">
            <a:extLst>
              <a:ext uri="{FF2B5EF4-FFF2-40B4-BE49-F238E27FC236}">
                <a16:creationId xmlns:a16="http://schemas.microsoft.com/office/drawing/2014/main" id="{091FA228-DA36-994F-81BA-4D2EC32C372A}"/>
              </a:ext>
            </a:extLst>
          </p:cNvPr>
          <p:cNvSpPr txBox="1">
            <a:spLocks/>
          </p:cNvSpPr>
          <p:nvPr/>
        </p:nvSpPr>
        <p:spPr>
          <a:xfrm>
            <a:off x="11628268" y="6509727"/>
            <a:ext cx="724355" cy="229646"/>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fld id="{24FE341A-D776-B44C-8E11-A595977E71A8}" type="slidenum">
              <a:rPr kumimoji="0" lang="en-US" sz="1100" b="0" i="0" u="none" strike="noStrike" kern="1200" cap="none" spc="0" normalizeH="0" baseline="0" noProof="0" smtClean="0">
                <a:ln>
                  <a:noFill/>
                </a:ln>
                <a:solidFill>
                  <a:srgbClr val="004D71"/>
                </a:solidFill>
                <a:effectLst/>
                <a:uLnTx/>
                <a:uFillTx/>
                <a:latin typeface="Gotham Book" pitchFamily="2" charset="0"/>
                <a:ea typeface="+mn-ea"/>
                <a:cs typeface="Gotham Book" pitchFamily="2" charset="0"/>
              </a:rPr>
              <a:pPr marL="0" marR="0" lvl="0" indent="0" algn="l" defTabSz="914377" rtl="0" eaLnBrk="1" fontAlgn="auto" latinLnBrk="0" hangingPunct="1">
                <a:lnSpc>
                  <a:spcPct val="100000"/>
                </a:lnSpc>
                <a:spcBef>
                  <a:spcPts val="0"/>
                </a:spcBef>
                <a:spcAft>
                  <a:spcPts val="0"/>
                </a:spcAft>
                <a:buClrTx/>
                <a:buSzTx/>
                <a:buFontTx/>
                <a:buNone/>
                <a:tabLst/>
                <a:defRPr/>
              </a:pPr>
              <a:t>16</a:t>
            </a:fld>
            <a:endParaRPr kumimoji="0" lang="en-US" sz="1100" b="0" i="0" u="none" strike="noStrike" kern="1200" cap="none" spc="0" normalizeH="0" baseline="0" noProof="0">
              <a:ln>
                <a:noFill/>
              </a:ln>
              <a:solidFill>
                <a:srgbClr val="004D71"/>
              </a:solidFill>
              <a:effectLst/>
              <a:uLnTx/>
              <a:uFillTx/>
              <a:latin typeface="Gotham Book" pitchFamily="2" charset="0"/>
              <a:ea typeface="+mn-ea"/>
              <a:cs typeface="Gotham Book" pitchFamily="2" charset="0"/>
            </a:endParaRPr>
          </a:p>
        </p:txBody>
      </p:sp>
      <p:cxnSp>
        <p:nvCxnSpPr>
          <p:cNvPr id="18" name="Conector recto 8">
            <a:extLst>
              <a:ext uri="{FF2B5EF4-FFF2-40B4-BE49-F238E27FC236}">
                <a16:creationId xmlns:a16="http://schemas.microsoft.com/office/drawing/2014/main" id="{FC4EAB9F-1781-434D-93CB-E5DD5F43EE7F}"/>
              </a:ext>
            </a:extLst>
          </p:cNvPr>
          <p:cNvCxnSpPr>
            <a:cxnSpLocks/>
          </p:cNvCxnSpPr>
          <p:nvPr/>
        </p:nvCxnSpPr>
        <p:spPr>
          <a:xfrm>
            <a:off x="11640341" y="6508800"/>
            <a:ext cx="0" cy="244442"/>
          </a:xfrm>
          <a:prstGeom prst="line">
            <a:avLst/>
          </a:prstGeom>
          <a:ln w="9525">
            <a:solidFill>
              <a:srgbClr val="004D71"/>
            </a:solidFill>
          </a:ln>
        </p:spPr>
        <p:style>
          <a:lnRef idx="1">
            <a:schemeClr val="dk1"/>
          </a:lnRef>
          <a:fillRef idx="0">
            <a:schemeClr val="dk1"/>
          </a:fillRef>
          <a:effectRef idx="0">
            <a:schemeClr val="dk1"/>
          </a:effectRef>
          <a:fontRef idx="minor">
            <a:schemeClr val="tx1"/>
          </a:fontRef>
        </p:style>
      </p:cxnSp>
      <p:sp>
        <p:nvSpPr>
          <p:cNvPr id="9" name="Marcador de contenido 3">
            <a:extLst>
              <a:ext uri="{FF2B5EF4-FFF2-40B4-BE49-F238E27FC236}">
                <a16:creationId xmlns:a16="http://schemas.microsoft.com/office/drawing/2014/main" id="{9A859CB7-4EDD-48FE-9344-3FCAE393D967}"/>
              </a:ext>
            </a:extLst>
          </p:cNvPr>
          <p:cNvSpPr txBox="1">
            <a:spLocks noChangeArrowheads="1"/>
          </p:cNvSpPr>
          <p:nvPr/>
        </p:nvSpPr>
        <p:spPr>
          <a:xfrm>
            <a:off x="469577" y="542402"/>
            <a:ext cx="11056902" cy="3365570"/>
          </a:xfrm>
          <a:prstGeom prst="rect">
            <a:avLst/>
          </a:prstGeom>
        </p:spPr>
        <p:txBody>
          <a:bodyPr>
            <a:normAutofit/>
          </a:bodyPr>
          <a:lstStyle>
            <a:defPPr>
              <a:defRPr lang="en-US"/>
            </a:defPPr>
            <a:lvl1pPr indent="0">
              <a:lnSpc>
                <a:spcPct val="90000"/>
              </a:lnSpc>
              <a:spcBef>
                <a:spcPts val="1000"/>
              </a:spcBef>
              <a:buFont typeface="Arial" panose="020B0604020202020204" pitchFamily="34" charset="0"/>
              <a:buNone/>
              <a:defRPr sz="2800">
                <a:solidFill>
                  <a:srgbClr val="044D6E"/>
                </a:solidFill>
                <a:latin typeface="Gotham Book"/>
                <a:ea typeface="Gotham Bold"/>
                <a:cs typeface="Gotham Bold"/>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spcBef>
                <a:spcPts val="0"/>
              </a:spcBef>
            </a:pPr>
            <a:r>
              <a:rPr lang="es-ES" sz="2100">
                <a:solidFill>
                  <a:srgbClr val="63666A"/>
                </a:solidFill>
              </a:rPr>
              <a:t> </a:t>
            </a:r>
          </a:p>
          <a:p>
            <a:pPr algn="just">
              <a:lnSpc>
                <a:spcPct val="120000"/>
              </a:lnSpc>
              <a:spcBef>
                <a:spcPts val="0"/>
              </a:spcBef>
            </a:pPr>
            <a:endParaRPr lang="es-ES" sz="2100">
              <a:solidFill>
                <a:srgbClr val="63666A"/>
              </a:solidFill>
            </a:endParaRPr>
          </a:p>
        </p:txBody>
      </p:sp>
      <p:sp>
        <p:nvSpPr>
          <p:cNvPr id="4" name="Rectangle 3">
            <a:extLst>
              <a:ext uri="{FF2B5EF4-FFF2-40B4-BE49-F238E27FC236}">
                <a16:creationId xmlns:a16="http://schemas.microsoft.com/office/drawing/2014/main" id="{10B29C53-10A1-C5C1-53DC-9F64BF96E120}"/>
              </a:ext>
            </a:extLst>
          </p:cNvPr>
          <p:cNvSpPr/>
          <p:nvPr/>
        </p:nvSpPr>
        <p:spPr>
          <a:xfrm>
            <a:off x="4922984" y="1527036"/>
            <a:ext cx="6954980" cy="3803926"/>
          </a:xfrm>
          <a:prstGeom prst="rect">
            <a:avLst/>
          </a:prstGeom>
          <a:solidFill>
            <a:srgbClr val="00AE42"/>
          </a:solidFill>
          <a:ln w="38100">
            <a:solidFill>
              <a:schemeClr val="accent4">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5" name="Picture 4" descr="A person holding a globe&#10;&#10;Description automatically generated">
            <a:extLst>
              <a:ext uri="{FF2B5EF4-FFF2-40B4-BE49-F238E27FC236}">
                <a16:creationId xmlns:a16="http://schemas.microsoft.com/office/drawing/2014/main" id="{7CCB90C7-159C-6D88-3A9D-3C037B0296E4}"/>
              </a:ext>
            </a:extLst>
          </p:cNvPr>
          <p:cNvPicPr>
            <a:picLocks noChangeAspect="1"/>
          </p:cNvPicPr>
          <p:nvPr/>
        </p:nvPicPr>
        <p:blipFill>
          <a:blip r:embed="rId3"/>
          <a:stretch>
            <a:fillRect/>
          </a:stretch>
        </p:blipFill>
        <p:spPr>
          <a:xfrm>
            <a:off x="563733" y="757156"/>
            <a:ext cx="4007766" cy="5343687"/>
          </a:xfrm>
          <a:prstGeom prst="rect">
            <a:avLst/>
          </a:prstGeom>
        </p:spPr>
      </p:pic>
      <p:sp>
        <p:nvSpPr>
          <p:cNvPr id="6" name="Title 1">
            <a:extLst>
              <a:ext uri="{FF2B5EF4-FFF2-40B4-BE49-F238E27FC236}">
                <a16:creationId xmlns:a16="http://schemas.microsoft.com/office/drawing/2014/main" id="{B9568265-23DE-7A39-7329-ECC7218ECFAA}"/>
              </a:ext>
            </a:extLst>
          </p:cNvPr>
          <p:cNvSpPr txBox="1">
            <a:spLocks/>
          </p:cNvSpPr>
          <p:nvPr/>
        </p:nvSpPr>
        <p:spPr>
          <a:xfrm>
            <a:off x="5001493" y="2225187"/>
            <a:ext cx="6797962" cy="27733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latin typeface="Montserrat ExtraBold"/>
              </a:rPr>
              <a:t>INTERVENTIONS TO INCREASE CLIMATE-RESILIENT INVESTMENTS IN BARBADOS, JAMAICA &amp; TRINIDAD &amp; TOBAGO </a:t>
            </a:r>
          </a:p>
        </p:txBody>
      </p:sp>
      <p:sp>
        <p:nvSpPr>
          <p:cNvPr id="2" name="TextBox 1">
            <a:extLst>
              <a:ext uri="{FF2B5EF4-FFF2-40B4-BE49-F238E27FC236}">
                <a16:creationId xmlns:a16="http://schemas.microsoft.com/office/drawing/2014/main" id="{E2C88119-38DC-6B8E-CD13-3D4F63ADE238}"/>
              </a:ext>
            </a:extLst>
          </p:cNvPr>
          <p:cNvSpPr txBox="1"/>
          <p:nvPr/>
        </p:nvSpPr>
        <p:spPr>
          <a:xfrm>
            <a:off x="6400164" y="3806929"/>
            <a:ext cx="38404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latin typeface="Montserrat SemiBold" pitchFamily="2" charset="0"/>
                <a:ea typeface="+mn-lt"/>
                <a:cs typeface="+mn-lt"/>
              </a:rPr>
              <a:t>Identification of Hazards and</a:t>
            </a:r>
            <a:endParaRPr lang="en-US" dirty="0">
              <a:solidFill>
                <a:schemeClr val="bg1"/>
              </a:solidFill>
              <a:latin typeface="Montserrat SemiBold" pitchFamily="2" charset="0"/>
            </a:endParaRPr>
          </a:p>
          <a:p>
            <a:pPr algn="ctr"/>
            <a:r>
              <a:rPr lang="en-US" dirty="0">
                <a:solidFill>
                  <a:schemeClr val="bg1"/>
                </a:solidFill>
                <a:latin typeface="Montserrat SemiBold" pitchFamily="2" charset="0"/>
                <a:ea typeface="+mn-lt"/>
                <a:cs typeface="+mn-lt"/>
              </a:rPr>
              <a:t>Resilience Measures</a:t>
            </a:r>
            <a:endParaRPr lang="en-US" dirty="0">
              <a:solidFill>
                <a:schemeClr val="bg1"/>
              </a:solidFill>
              <a:latin typeface="Montserrat SemiBold" pitchFamily="2" charset="0"/>
            </a:endParaRPr>
          </a:p>
        </p:txBody>
      </p:sp>
      <p:pic>
        <p:nvPicPr>
          <p:cNvPr id="3" name="Picture 2" descr="A blue and black text&#10;&#10;Description automatically generated with medium confidence">
            <a:extLst>
              <a:ext uri="{FF2B5EF4-FFF2-40B4-BE49-F238E27FC236}">
                <a16:creationId xmlns:a16="http://schemas.microsoft.com/office/drawing/2014/main" id="{A720868D-3E76-2682-F2BA-DD71343021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9642" y="236312"/>
            <a:ext cx="2241884" cy="417517"/>
          </a:xfrm>
          <a:prstGeom prst="rect">
            <a:avLst/>
          </a:prstGeom>
        </p:spPr>
      </p:pic>
    </p:spTree>
    <p:extLst>
      <p:ext uri="{BB962C8B-B14F-4D97-AF65-F5344CB8AC3E}">
        <p14:creationId xmlns:p14="http://schemas.microsoft.com/office/powerpoint/2010/main" val="1427309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E11826-0B61-3267-F6AE-F6909D55BC60}"/>
              </a:ext>
            </a:extLst>
          </p:cNvPr>
          <p:cNvSpPr/>
          <p:nvPr/>
        </p:nvSpPr>
        <p:spPr>
          <a:xfrm>
            <a:off x="0" y="3099335"/>
            <a:ext cx="12192000" cy="3758665"/>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ocean with a blue sky and clouds&#10;&#10;Description automatically generated">
            <a:extLst>
              <a:ext uri="{FF2B5EF4-FFF2-40B4-BE49-F238E27FC236}">
                <a16:creationId xmlns:a16="http://schemas.microsoft.com/office/drawing/2014/main" id="{38EA632A-5A44-7D76-AA29-56E3BF0B8CF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20164" y="611290"/>
            <a:ext cx="11551672" cy="5878962"/>
          </a:xfrm>
          <a:prstGeom prst="rect">
            <a:avLst/>
          </a:prstGeom>
        </p:spPr>
      </p:pic>
      <p:sp>
        <p:nvSpPr>
          <p:cNvPr id="11" name="TextBox 10">
            <a:extLst>
              <a:ext uri="{FF2B5EF4-FFF2-40B4-BE49-F238E27FC236}">
                <a16:creationId xmlns:a16="http://schemas.microsoft.com/office/drawing/2014/main" id="{52E8C801-7F9F-1D2C-0A77-458E81B82762}"/>
              </a:ext>
            </a:extLst>
          </p:cNvPr>
          <p:cNvSpPr txBox="1"/>
          <p:nvPr/>
        </p:nvSpPr>
        <p:spPr>
          <a:xfrm>
            <a:off x="320164" y="6895474"/>
            <a:ext cx="11551672" cy="230832"/>
          </a:xfrm>
          <a:prstGeom prst="rect">
            <a:avLst/>
          </a:prstGeom>
          <a:noFill/>
        </p:spPr>
        <p:txBody>
          <a:bodyPr wrap="square" rtlCol="0">
            <a:spAutoFit/>
          </a:bodyPr>
          <a:lstStyle/>
          <a:p>
            <a:r>
              <a:rPr lang="en-US" sz="900">
                <a:hlinkClick r:id="rId4" tooltip="https://commons.wikimedia.org/wiki/File:Caribbean_sea_-_Morrocoy_National_Park_-_Playa_escondida.jpg"/>
              </a:rPr>
              <a:t>This Photo</a:t>
            </a:r>
            <a:r>
              <a:rPr lang="en-US" sz="900"/>
              <a:t> by Unknown Author is licensed under </a:t>
            </a:r>
            <a:r>
              <a:rPr lang="en-US" sz="900">
                <a:hlinkClick r:id="rId5" tooltip="https://creativecommons.org/licenses/by-sa/3.0/"/>
              </a:rPr>
              <a:t>CC BY-SA</a:t>
            </a:r>
            <a:endParaRPr lang="en-US" sz="900"/>
          </a:p>
        </p:txBody>
      </p:sp>
      <p:sp>
        <p:nvSpPr>
          <p:cNvPr id="9" name="Rectangle 8">
            <a:extLst>
              <a:ext uri="{FF2B5EF4-FFF2-40B4-BE49-F238E27FC236}">
                <a16:creationId xmlns:a16="http://schemas.microsoft.com/office/drawing/2014/main" id="{41D1AD91-7402-03E9-7D6B-3AF0E9886CAD}"/>
              </a:ext>
            </a:extLst>
          </p:cNvPr>
          <p:cNvSpPr/>
          <p:nvPr/>
        </p:nvSpPr>
        <p:spPr>
          <a:xfrm>
            <a:off x="1857378" y="1604220"/>
            <a:ext cx="9153525" cy="4140430"/>
          </a:xfrm>
          <a:prstGeom prst="rect">
            <a:avLst/>
          </a:prstGeom>
          <a:solidFill>
            <a:srgbClr val="564A44">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4692A0D-B204-0354-109A-E685DC3EA1D5}"/>
              </a:ext>
            </a:extLst>
          </p:cNvPr>
          <p:cNvSpPr>
            <a:spLocks noGrp="1"/>
          </p:cNvSpPr>
          <p:nvPr>
            <p:ph type="sldNum" sz="quarter" idx="12"/>
          </p:nvPr>
        </p:nvSpPr>
        <p:spPr/>
        <p:txBody>
          <a:bodyPr/>
          <a:lstStyle/>
          <a:p>
            <a:fld id="{1AB2E189-FB12-B844-A800-C437B17D5D30}" type="slidenum">
              <a:rPr lang="en-US" smtClean="0"/>
              <a:t>17</a:t>
            </a:fld>
            <a:endParaRPr lang="en-US"/>
          </a:p>
        </p:txBody>
      </p:sp>
      <p:sp>
        <p:nvSpPr>
          <p:cNvPr id="4" name="Title 3">
            <a:extLst>
              <a:ext uri="{FF2B5EF4-FFF2-40B4-BE49-F238E27FC236}">
                <a16:creationId xmlns:a16="http://schemas.microsoft.com/office/drawing/2014/main" id="{A6607843-C72D-857A-FBC6-F7B748C842BA}"/>
              </a:ext>
            </a:extLst>
          </p:cNvPr>
          <p:cNvSpPr>
            <a:spLocks noGrp="1"/>
          </p:cNvSpPr>
          <p:nvPr>
            <p:ph type="title"/>
          </p:nvPr>
        </p:nvSpPr>
        <p:spPr>
          <a:xfrm>
            <a:off x="405102" y="64795"/>
            <a:ext cx="3508247" cy="546495"/>
          </a:xfrm>
        </p:spPr>
        <p:txBody>
          <a:bodyPr/>
          <a:lstStyle/>
          <a:p>
            <a:r>
              <a:rPr lang="en-US" sz="800" b="0">
                <a:solidFill>
                  <a:schemeClr val="accent6">
                    <a:lumMod val="75000"/>
                  </a:schemeClr>
                </a:solidFill>
                <a:latin typeface="Montserrat" pitchFamily="2" charset="0"/>
              </a:rPr>
              <a:t>INTERVENTIONS TO INCREASE CLIMATE-RESILIENT INVESTMENTS IN BARBADOS, JAMAICA &amp; TRINIDAD &amp; TOBAGO </a:t>
            </a:r>
            <a:endParaRPr lang="en-US" sz="800">
              <a:latin typeface="Montserrat" pitchFamily="2" charset="0"/>
            </a:endParaRPr>
          </a:p>
        </p:txBody>
      </p:sp>
      <p:sp>
        <p:nvSpPr>
          <p:cNvPr id="7" name="TextBox 6">
            <a:extLst>
              <a:ext uri="{FF2B5EF4-FFF2-40B4-BE49-F238E27FC236}">
                <a16:creationId xmlns:a16="http://schemas.microsoft.com/office/drawing/2014/main" id="{709E8D34-6ABC-89D9-025C-BAF459066AEC}"/>
              </a:ext>
            </a:extLst>
          </p:cNvPr>
          <p:cNvSpPr txBox="1"/>
          <p:nvPr/>
        </p:nvSpPr>
        <p:spPr>
          <a:xfrm rot="16200000">
            <a:off x="-325313" y="2601495"/>
            <a:ext cx="2973980" cy="1200329"/>
          </a:xfrm>
          <a:prstGeom prst="rect">
            <a:avLst/>
          </a:prstGeom>
        </p:spPr>
        <p:txBody>
          <a:bodyPr wrap="square" rtlCol="0">
            <a:spAutoFit/>
          </a:bodyPr>
          <a:lstStyle/>
          <a:p>
            <a:pPr algn="l"/>
            <a:r>
              <a:rPr lang="en-US" sz="7200">
                <a:solidFill>
                  <a:schemeClr val="bg1"/>
                </a:solidFill>
                <a:latin typeface="Montserrat SemiBold" pitchFamily="2" charset="0"/>
              </a:rPr>
              <a:t>WHY</a:t>
            </a:r>
          </a:p>
        </p:txBody>
      </p:sp>
      <p:sp>
        <p:nvSpPr>
          <p:cNvPr id="8" name="TextBox 7">
            <a:extLst>
              <a:ext uri="{FF2B5EF4-FFF2-40B4-BE49-F238E27FC236}">
                <a16:creationId xmlns:a16="http://schemas.microsoft.com/office/drawing/2014/main" id="{0854F1CB-7F56-DD68-155E-8BDB4D645A50}"/>
              </a:ext>
            </a:extLst>
          </p:cNvPr>
          <p:cNvSpPr txBox="1"/>
          <p:nvPr/>
        </p:nvSpPr>
        <p:spPr>
          <a:xfrm>
            <a:off x="1857378" y="1966275"/>
            <a:ext cx="9225442" cy="3416320"/>
          </a:xfrm>
          <a:prstGeom prst="rect">
            <a:avLst/>
          </a:prstGeom>
          <a:noFill/>
        </p:spPr>
        <p:txBody>
          <a:bodyPr wrap="square" rtlCol="0">
            <a:spAutoFit/>
          </a:bodyPr>
          <a:lstStyle/>
          <a:p>
            <a:pPr algn="ctr"/>
            <a:r>
              <a:rPr lang="en-US" sz="3600">
                <a:solidFill>
                  <a:schemeClr val="bg1">
                    <a:lumMod val="95000"/>
                  </a:schemeClr>
                </a:solidFill>
                <a:latin typeface="Montserrat SemiBold" pitchFamily="2" charset="0"/>
              </a:rPr>
              <a:t>Caribbean Islands face climate risks due to their size and location. Droughts, hurricanes, floods, warmer temperatures, and sea level rise threaten the environment and the economic sectors of the region</a:t>
            </a:r>
          </a:p>
        </p:txBody>
      </p:sp>
    </p:spTree>
    <p:extLst>
      <p:ext uri="{BB962C8B-B14F-4D97-AF65-F5344CB8AC3E}">
        <p14:creationId xmlns:p14="http://schemas.microsoft.com/office/powerpoint/2010/main" val="1969540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FBFCF1-D2B1-9AE5-76A5-8BB4077D090B}"/>
              </a:ext>
            </a:extLst>
          </p:cNvPr>
          <p:cNvSpPr>
            <a:spLocks noGrp="1"/>
          </p:cNvSpPr>
          <p:nvPr>
            <p:ph sz="quarter" idx="11"/>
          </p:nvPr>
        </p:nvSpPr>
        <p:spPr>
          <a:xfrm>
            <a:off x="54782" y="871552"/>
            <a:ext cx="11118835" cy="782646"/>
          </a:xfrm>
        </p:spPr>
        <p:txBody>
          <a:bodyPr>
            <a:normAutofit fontScale="85000" lnSpcReduction="10000"/>
          </a:bodyPr>
          <a:lstStyle/>
          <a:p>
            <a:pPr marL="0" indent="0" algn="ctr">
              <a:buNone/>
            </a:pPr>
            <a:r>
              <a:rPr lang="en-US" dirty="0">
                <a:latin typeface="Montserrat SemiBold" pitchFamily="2" charset="0"/>
              </a:rPr>
              <a:t>Individuals, SMEs, and residential and commercial development projects will need to prepare for the increased frequency and intensity of climate events in Jamaica</a:t>
            </a:r>
          </a:p>
        </p:txBody>
      </p:sp>
      <p:pic>
        <p:nvPicPr>
          <p:cNvPr id="7" name="Picture 6" descr="A blue line drawing of houses and waves&#10;&#10;Description automatically generated">
            <a:extLst>
              <a:ext uri="{FF2B5EF4-FFF2-40B4-BE49-F238E27FC236}">
                <a16:creationId xmlns:a16="http://schemas.microsoft.com/office/drawing/2014/main" id="{6277F900-F5B9-5FAD-7284-2006AD0A1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2234" y="1550118"/>
            <a:ext cx="1329337" cy="1329337"/>
          </a:xfrm>
          <a:prstGeom prst="rect">
            <a:avLst/>
          </a:prstGeom>
        </p:spPr>
      </p:pic>
      <p:pic>
        <p:nvPicPr>
          <p:cNvPr id="14" name="Graphic 13" descr="Windy with solid fill">
            <a:extLst>
              <a:ext uri="{FF2B5EF4-FFF2-40B4-BE49-F238E27FC236}">
                <a16:creationId xmlns:a16="http://schemas.microsoft.com/office/drawing/2014/main" id="{A9D76728-6C74-22C6-A479-D1B93E7CE7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8808" y="1490551"/>
            <a:ext cx="1708275" cy="1708275"/>
          </a:xfrm>
          <a:prstGeom prst="rect">
            <a:avLst/>
          </a:prstGeom>
        </p:spPr>
      </p:pic>
      <p:sp>
        <p:nvSpPr>
          <p:cNvPr id="16" name="TextBox 15">
            <a:extLst>
              <a:ext uri="{FF2B5EF4-FFF2-40B4-BE49-F238E27FC236}">
                <a16:creationId xmlns:a16="http://schemas.microsoft.com/office/drawing/2014/main" id="{32CAF5D3-6709-1271-C91B-B73B0C6CE30F}"/>
              </a:ext>
            </a:extLst>
          </p:cNvPr>
          <p:cNvSpPr txBox="1"/>
          <p:nvPr/>
        </p:nvSpPr>
        <p:spPr>
          <a:xfrm>
            <a:off x="5086445" y="2929055"/>
            <a:ext cx="1923840" cy="1631216"/>
          </a:xfrm>
          <a:prstGeom prst="rect">
            <a:avLst/>
          </a:prstGeom>
        </p:spPr>
        <p:txBody>
          <a:bodyPr wrap="square" rtlCol="0">
            <a:spAutoFit/>
          </a:bodyPr>
          <a:lstStyle/>
          <a:p>
            <a:pPr algn="ctr"/>
            <a:r>
              <a:rPr lang="en-US" sz="1400" dirty="0">
                <a:solidFill>
                  <a:srgbClr val="564A44"/>
                </a:solidFill>
                <a:latin typeface="Montserrat" pitchFamily="2" charset="0"/>
              </a:rPr>
              <a:t>7% reduction in precipitation resulting in</a:t>
            </a:r>
          </a:p>
          <a:p>
            <a:pPr algn="ctr"/>
            <a:r>
              <a:rPr lang="en-US" sz="1400" dirty="0">
                <a:solidFill>
                  <a:srgbClr val="FF0000"/>
                </a:solidFill>
                <a:latin typeface="Montserrat" pitchFamily="2" charset="0"/>
              </a:rPr>
              <a:t>at least one severe drought per decade.</a:t>
            </a:r>
            <a:endParaRPr lang="es-CO" sz="1400" dirty="0">
              <a:solidFill>
                <a:srgbClr val="FF0000"/>
              </a:solidFill>
              <a:latin typeface="Montserrat" pitchFamily="2" charset="0"/>
            </a:endParaRPr>
          </a:p>
          <a:p>
            <a:pPr algn="ctr"/>
            <a:endParaRPr lang="en-US" sz="1600" dirty="0">
              <a:latin typeface="Montserrat" pitchFamily="2" charset="0"/>
            </a:endParaRPr>
          </a:p>
        </p:txBody>
      </p:sp>
      <p:sp>
        <p:nvSpPr>
          <p:cNvPr id="17" name="TextBox 16">
            <a:extLst>
              <a:ext uri="{FF2B5EF4-FFF2-40B4-BE49-F238E27FC236}">
                <a16:creationId xmlns:a16="http://schemas.microsoft.com/office/drawing/2014/main" id="{8BE41A8E-3DDA-C836-E41E-09D48EF4B490}"/>
              </a:ext>
            </a:extLst>
          </p:cNvPr>
          <p:cNvSpPr txBox="1"/>
          <p:nvPr/>
        </p:nvSpPr>
        <p:spPr>
          <a:xfrm>
            <a:off x="7064888" y="2909424"/>
            <a:ext cx="1835902" cy="1446550"/>
          </a:xfrm>
          <a:prstGeom prst="rect">
            <a:avLst/>
          </a:prstGeom>
        </p:spPr>
        <p:txBody>
          <a:bodyPr wrap="square" rtlCol="0">
            <a:spAutoFit/>
          </a:bodyPr>
          <a:lstStyle/>
          <a:p>
            <a:pPr algn="ctr"/>
            <a:r>
              <a:rPr lang="en-US" sz="1400" dirty="0">
                <a:solidFill>
                  <a:srgbClr val="FF0000"/>
                </a:solidFill>
                <a:latin typeface="Montserrat" pitchFamily="2" charset="0"/>
              </a:rPr>
              <a:t>Regional sea level rise </a:t>
            </a:r>
            <a:r>
              <a:rPr lang="en-US" sz="1400" dirty="0">
                <a:solidFill>
                  <a:srgbClr val="564A44"/>
                </a:solidFill>
                <a:latin typeface="Montserrat" pitchFamily="2" charset="0"/>
              </a:rPr>
              <a:t>is estimated at a current rate (2006 to 2015) of 2.5mm/year</a:t>
            </a:r>
            <a:r>
              <a:rPr lang="en-US" sz="1400" dirty="0">
                <a:latin typeface="Montserrat" pitchFamily="2" charset="0"/>
              </a:rPr>
              <a:t>.</a:t>
            </a:r>
            <a:endParaRPr lang="es-CO" sz="1400" dirty="0">
              <a:latin typeface="Montserrat" pitchFamily="2" charset="0"/>
            </a:endParaRPr>
          </a:p>
          <a:p>
            <a:pPr algn="ctr"/>
            <a:endParaRPr lang="en-US" dirty="0"/>
          </a:p>
        </p:txBody>
      </p:sp>
      <p:sp>
        <p:nvSpPr>
          <p:cNvPr id="18" name="TextBox 17">
            <a:extLst>
              <a:ext uri="{FF2B5EF4-FFF2-40B4-BE49-F238E27FC236}">
                <a16:creationId xmlns:a16="http://schemas.microsoft.com/office/drawing/2014/main" id="{D386FAF2-2B15-4A38-997C-A076032D11B1}"/>
              </a:ext>
            </a:extLst>
          </p:cNvPr>
          <p:cNvSpPr txBox="1"/>
          <p:nvPr/>
        </p:nvSpPr>
        <p:spPr>
          <a:xfrm>
            <a:off x="8955393" y="2889136"/>
            <a:ext cx="2601798" cy="1877437"/>
          </a:xfrm>
          <a:prstGeom prst="rect">
            <a:avLst/>
          </a:prstGeom>
        </p:spPr>
        <p:txBody>
          <a:bodyPr wrap="square" rtlCol="0">
            <a:spAutoFit/>
          </a:bodyPr>
          <a:lstStyle/>
          <a:p>
            <a:pPr algn="ctr"/>
            <a:r>
              <a:rPr lang="en-US" sz="1400" dirty="0">
                <a:solidFill>
                  <a:srgbClr val="FF0000"/>
                </a:solidFill>
                <a:latin typeface="Montserrat" pitchFamily="2" charset="0"/>
              </a:rPr>
              <a:t>Temperatures have already risen by 1 degree Celsius</a:t>
            </a:r>
            <a:r>
              <a:rPr lang="en-US" sz="1400" dirty="0">
                <a:solidFill>
                  <a:srgbClr val="564A44"/>
                </a:solidFill>
                <a:latin typeface="Montserrat" pitchFamily="2" charset="0"/>
              </a:rPr>
              <a:t>, with projections </a:t>
            </a:r>
          </a:p>
          <a:p>
            <a:pPr algn="ctr"/>
            <a:r>
              <a:rPr lang="en-US" sz="1400" dirty="0">
                <a:solidFill>
                  <a:srgbClr val="564A44"/>
                </a:solidFill>
                <a:latin typeface="Montserrat" pitchFamily="2" charset="0"/>
              </a:rPr>
              <a:t>of another .8 degrees increase and recent decades showing accelerated warming. </a:t>
            </a:r>
          </a:p>
          <a:p>
            <a:pPr algn="ctr"/>
            <a:endParaRPr lang="en-US" dirty="0"/>
          </a:p>
        </p:txBody>
      </p:sp>
      <p:pic>
        <p:nvPicPr>
          <p:cNvPr id="19" name="Graphic 18" descr="Dim (Medium Sun) outline">
            <a:extLst>
              <a:ext uri="{FF2B5EF4-FFF2-40B4-BE49-F238E27FC236}">
                <a16:creationId xmlns:a16="http://schemas.microsoft.com/office/drawing/2014/main" id="{16564D45-DBEB-5E87-015A-AC68F27437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43492" y="1636051"/>
            <a:ext cx="730940" cy="730940"/>
          </a:xfrm>
          <a:prstGeom prst="rect">
            <a:avLst/>
          </a:prstGeom>
        </p:spPr>
      </p:pic>
      <p:pic>
        <p:nvPicPr>
          <p:cNvPr id="20" name="Graphic 19" descr="Wilting Pot Plant outline">
            <a:extLst>
              <a:ext uri="{FF2B5EF4-FFF2-40B4-BE49-F238E27FC236}">
                <a16:creationId xmlns:a16="http://schemas.microsoft.com/office/drawing/2014/main" id="{87189008-8848-7E47-F8F6-6E7B452155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14200" y="1951355"/>
            <a:ext cx="887382" cy="887382"/>
          </a:xfrm>
          <a:prstGeom prst="rect">
            <a:avLst/>
          </a:prstGeom>
        </p:spPr>
      </p:pic>
      <p:pic>
        <p:nvPicPr>
          <p:cNvPr id="21" name="Graphic 20" descr="Dim (Medium Sun) outline">
            <a:extLst>
              <a:ext uri="{FF2B5EF4-FFF2-40B4-BE49-F238E27FC236}">
                <a16:creationId xmlns:a16="http://schemas.microsoft.com/office/drawing/2014/main" id="{B325CFDE-0A0B-B3AF-C044-95C4BD17DE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09370" y="1467722"/>
            <a:ext cx="786630" cy="786630"/>
          </a:xfrm>
          <a:prstGeom prst="rect">
            <a:avLst/>
          </a:prstGeom>
        </p:spPr>
      </p:pic>
      <p:pic>
        <p:nvPicPr>
          <p:cNvPr id="22" name="Graphic 21" descr="Moon outline">
            <a:extLst>
              <a:ext uri="{FF2B5EF4-FFF2-40B4-BE49-F238E27FC236}">
                <a16:creationId xmlns:a16="http://schemas.microsoft.com/office/drawing/2014/main" id="{05EF7782-8178-6EEC-12B5-292E8C203D9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81697" y="1708782"/>
            <a:ext cx="654656" cy="654656"/>
          </a:xfrm>
          <a:prstGeom prst="rect">
            <a:avLst/>
          </a:prstGeom>
        </p:spPr>
      </p:pic>
      <p:pic>
        <p:nvPicPr>
          <p:cNvPr id="23" name="Picture 22" descr="A black and white image of a house sinking into water&#10;&#10;Description automatically generated">
            <a:extLst>
              <a:ext uri="{FF2B5EF4-FFF2-40B4-BE49-F238E27FC236}">
                <a16:creationId xmlns:a16="http://schemas.microsoft.com/office/drawing/2014/main" id="{A9453AAB-6A2B-F08C-1D25-ED76285FFE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71623" y="1513333"/>
            <a:ext cx="1408220" cy="1408220"/>
          </a:xfrm>
          <a:prstGeom prst="rect">
            <a:avLst/>
          </a:prstGeom>
        </p:spPr>
      </p:pic>
      <p:sp>
        <p:nvSpPr>
          <p:cNvPr id="25" name="TextBox 24">
            <a:extLst>
              <a:ext uri="{FF2B5EF4-FFF2-40B4-BE49-F238E27FC236}">
                <a16:creationId xmlns:a16="http://schemas.microsoft.com/office/drawing/2014/main" id="{DD6343AA-7245-C3F6-5F44-655575AE7504}"/>
              </a:ext>
            </a:extLst>
          </p:cNvPr>
          <p:cNvSpPr txBox="1"/>
          <p:nvPr/>
        </p:nvSpPr>
        <p:spPr>
          <a:xfrm>
            <a:off x="1798652" y="5393586"/>
            <a:ext cx="8884512" cy="1200329"/>
          </a:xfrm>
          <a:prstGeom prst="rect">
            <a:avLst/>
          </a:prstGeom>
          <a:noFill/>
        </p:spPr>
        <p:txBody>
          <a:bodyPr wrap="square" rtlCol="0">
            <a:spAutoFit/>
          </a:bodyPr>
          <a:lstStyle/>
          <a:p>
            <a:pPr algn="ctr"/>
            <a:r>
              <a:rPr lang="en-US" sz="1800" kern="0" dirty="0">
                <a:solidFill>
                  <a:srgbClr val="564A44"/>
                </a:solidFill>
                <a:effectLst/>
                <a:latin typeface="Montserrat" pitchFamily="2" charset="0"/>
                <a:ea typeface="Calibri" panose="020F0502020204030204" pitchFamily="34" charset="0"/>
                <a:cs typeface="Gotham-Book"/>
              </a:rPr>
              <a:t>Hurricane wind annualized losses have </a:t>
            </a:r>
            <a:r>
              <a:rPr lang="en-US" kern="0" dirty="0">
                <a:solidFill>
                  <a:srgbClr val="564A44"/>
                </a:solidFill>
                <a:latin typeface="Montserrat" pitchFamily="2" charset="0"/>
                <a:ea typeface="Calibri" panose="020F0502020204030204" pitchFamily="34" charset="0"/>
                <a:cs typeface="Gotham-Book"/>
              </a:rPr>
              <a:t>average </a:t>
            </a:r>
            <a:r>
              <a:rPr lang="en-US" sz="1800" kern="0" dirty="0">
                <a:solidFill>
                  <a:srgbClr val="FF0000"/>
                </a:solidFill>
                <a:effectLst/>
                <a:latin typeface="Montserrat" pitchFamily="2" charset="0"/>
                <a:ea typeface="Calibri" panose="020F0502020204030204" pitchFamily="34" charset="0"/>
                <a:cs typeface="Gotham-Book"/>
              </a:rPr>
              <a:t>US$215 million</a:t>
            </a:r>
            <a:r>
              <a:rPr lang="en-US" sz="1800" kern="0" dirty="0">
                <a:solidFill>
                  <a:srgbClr val="564A44"/>
                </a:solidFill>
                <a:effectLst/>
                <a:latin typeface="Montserrat" pitchFamily="2" charset="0"/>
                <a:ea typeface="Calibri" panose="020F0502020204030204" pitchFamily="34" charset="0"/>
                <a:cs typeface="Gotham-Book"/>
              </a:rPr>
              <a:t>, while annualized losses from flooding are </a:t>
            </a:r>
            <a:r>
              <a:rPr lang="en-US" sz="1800" kern="0" dirty="0">
                <a:solidFill>
                  <a:srgbClr val="FF0000"/>
                </a:solidFill>
                <a:effectLst/>
                <a:latin typeface="Montserrat" pitchFamily="2" charset="0"/>
                <a:ea typeface="Calibri" panose="020F0502020204030204" pitchFamily="34" charset="0"/>
                <a:cs typeface="Gotham-Book"/>
              </a:rPr>
              <a:t>$20 million in </a:t>
            </a:r>
            <a:r>
              <a:rPr lang="en-US" sz="1800" kern="0" dirty="0">
                <a:solidFill>
                  <a:srgbClr val="564A44"/>
                </a:solidFill>
                <a:effectLst/>
                <a:latin typeface="Montserrat" pitchFamily="2" charset="0"/>
                <a:ea typeface="Calibri" panose="020F0502020204030204" pitchFamily="34" charset="0"/>
                <a:cs typeface="Gotham-Book"/>
              </a:rPr>
              <a:t>Jamaica. Energy consumption from increased cooling costs was estimated to cost </a:t>
            </a:r>
            <a:r>
              <a:rPr lang="en-US" sz="1800" kern="0" dirty="0">
                <a:solidFill>
                  <a:srgbClr val="FF0000"/>
                </a:solidFill>
                <a:effectLst/>
                <a:latin typeface="Montserrat" pitchFamily="2" charset="0"/>
                <a:ea typeface="Calibri" panose="020F0502020204030204" pitchFamily="34" charset="0"/>
                <a:cs typeface="Gotham-Book"/>
              </a:rPr>
              <a:t>US$, 8.7, million per year for Jamaica</a:t>
            </a:r>
            <a:endParaRPr lang="en-US" dirty="0"/>
          </a:p>
        </p:txBody>
      </p:sp>
      <p:pic>
        <p:nvPicPr>
          <p:cNvPr id="26" name="Graphic 25" descr="Money outline">
            <a:extLst>
              <a:ext uri="{FF2B5EF4-FFF2-40B4-BE49-F238E27FC236}">
                <a16:creationId xmlns:a16="http://schemas.microsoft.com/office/drawing/2014/main" id="{527F869B-D048-C34E-D574-A5125C3479D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16006" y="5453935"/>
            <a:ext cx="782646" cy="782646"/>
          </a:xfrm>
          <a:prstGeom prst="rect">
            <a:avLst/>
          </a:prstGeom>
        </p:spPr>
      </p:pic>
      <p:sp>
        <p:nvSpPr>
          <p:cNvPr id="27" name="Left Brace 26">
            <a:extLst>
              <a:ext uri="{FF2B5EF4-FFF2-40B4-BE49-F238E27FC236}">
                <a16:creationId xmlns:a16="http://schemas.microsoft.com/office/drawing/2014/main" id="{26275F5D-BFD5-62C6-153A-DF10EF90FAC7}"/>
              </a:ext>
            </a:extLst>
          </p:cNvPr>
          <p:cNvSpPr/>
          <p:nvPr/>
        </p:nvSpPr>
        <p:spPr>
          <a:xfrm rot="16200000">
            <a:off x="6079595" y="-211948"/>
            <a:ext cx="506725" cy="10644404"/>
          </a:xfrm>
          <a:prstGeom prst="leftBrace">
            <a:avLst>
              <a:gd name="adj1" fmla="val 8333"/>
              <a:gd name="adj2" fmla="val 49616"/>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C66F16FF-9299-3C9F-C5CA-052F02534E07}"/>
              </a:ext>
            </a:extLst>
          </p:cNvPr>
          <p:cNvSpPr txBox="1"/>
          <p:nvPr/>
        </p:nvSpPr>
        <p:spPr>
          <a:xfrm>
            <a:off x="1010755" y="2881081"/>
            <a:ext cx="1858159" cy="1384995"/>
          </a:xfrm>
          <a:prstGeom prst="rect">
            <a:avLst/>
          </a:prstGeom>
        </p:spPr>
        <p:txBody>
          <a:bodyPr wrap="square" rtlCol="0">
            <a:spAutoFit/>
          </a:bodyPr>
          <a:lstStyle/>
          <a:p>
            <a:pPr algn="ctr"/>
            <a:r>
              <a:rPr lang="en-US" sz="1400" dirty="0">
                <a:solidFill>
                  <a:srgbClr val="564A44"/>
                </a:solidFill>
                <a:latin typeface="Montserrat" pitchFamily="2" charset="0"/>
              </a:rPr>
              <a:t>5% </a:t>
            </a:r>
            <a:r>
              <a:rPr lang="en-US" sz="1400" dirty="0">
                <a:solidFill>
                  <a:srgbClr val="FF0000"/>
                </a:solidFill>
                <a:latin typeface="Montserrat" pitchFamily="2" charset="0"/>
              </a:rPr>
              <a:t>increase in peak hurricane wind speeds </a:t>
            </a:r>
            <a:r>
              <a:rPr lang="en-US" sz="1400" dirty="0">
                <a:solidFill>
                  <a:srgbClr val="564A44"/>
                </a:solidFill>
                <a:latin typeface="Montserrat" pitchFamily="2" charset="0"/>
              </a:rPr>
              <a:t>and increased frequency of intense hurricanes</a:t>
            </a:r>
          </a:p>
        </p:txBody>
      </p:sp>
      <p:sp>
        <p:nvSpPr>
          <p:cNvPr id="4" name="TextBox 3">
            <a:extLst>
              <a:ext uri="{FF2B5EF4-FFF2-40B4-BE49-F238E27FC236}">
                <a16:creationId xmlns:a16="http://schemas.microsoft.com/office/drawing/2014/main" id="{C6EF07BB-EBAE-4803-EED6-475ABF35CD5F}"/>
              </a:ext>
            </a:extLst>
          </p:cNvPr>
          <p:cNvSpPr txBox="1"/>
          <p:nvPr/>
        </p:nvSpPr>
        <p:spPr>
          <a:xfrm>
            <a:off x="3163328" y="2934295"/>
            <a:ext cx="1858159" cy="1661993"/>
          </a:xfrm>
          <a:prstGeom prst="rect">
            <a:avLst/>
          </a:prstGeom>
          <a:noFill/>
        </p:spPr>
        <p:txBody>
          <a:bodyPr wrap="square" rtlCol="0">
            <a:spAutoFit/>
          </a:bodyPr>
          <a:lstStyle/>
          <a:p>
            <a:pPr algn="ctr"/>
            <a:r>
              <a:rPr lang="en-US" sz="1400" dirty="0">
                <a:solidFill>
                  <a:srgbClr val="564A44"/>
                </a:solidFill>
                <a:latin typeface="Montserrat" pitchFamily="2" charset="0"/>
              </a:rPr>
              <a:t>Increasing trends in one-day and five-day extreme rainfall </a:t>
            </a:r>
            <a:r>
              <a:rPr lang="en-US" sz="1400" dirty="0">
                <a:solidFill>
                  <a:srgbClr val="FF0000"/>
                </a:solidFill>
                <a:latin typeface="Montserrat" pitchFamily="2" charset="0"/>
              </a:rPr>
              <a:t>likely to lead to more severe floods</a:t>
            </a:r>
            <a:endParaRPr lang="es-CO" sz="1400" dirty="0">
              <a:solidFill>
                <a:srgbClr val="FF0000"/>
              </a:solidFill>
              <a:latin typeface="Montserrat" pitchFamily="2" charset="0"/>
            </a:endParaRPr>
          </a:p>
          <a:p>
            <a:pPr algn="ctr"/>
            <a:endParaRPr lang="en-US" dirty="0"/>
          </a:p>
        </p:txBody>
      </p:sp>
      <p:pic>
        <p:nvPicPr>
          <p:cNvPr id="6" name="Graphic 5" descr="Thermometer outline">
            <a:extLst>
              <a:ext uri="{FF2B5EF4-FFF2-40B4-BE49-F238E27FC236}">
                <a16:creationId xmlns:a16="http://schemas.microsoft.com/office/drawing/2014/main" id="{130CBD57-5905-F30D-3CF5-7BC0448B15B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708962" y="1921313"/>
            <a:ext cx="914400" cy="914400"/>
          </a:xfrm>
          <a:prstGeom prst="rect">
            <a:avLst/>
          </a:prstGeom>
        </p:spPr>
      </p:pic>
      <p:pic>
        <p:nvPicPr>
          <p:cNvPr id="8" name="Picture 7" descr="A blue and black text&#10;&#10;Description automatically generated with medium confidence">
            <a:extLst>
              <a:ext uri="{FF2B5EF4-FFF2-40B4-BE49-F238E27FC236}">
                <a16:creationId xmlns:a16="http://schemas.microsoft.com/office/drawing/2014/main" id="{B9B7DE49-A45F-A2C3-753B-0769A9249DB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69642" y="236312"/>
            <a:ext cx="2241884" cy="417517"/>
          </a:xfrm>
          <a:prstGeom prst="rect">
            <a:avLst/>
          </a:prstGeom>
        </p:spPr>
      </p:pic>
    </p:spTree>
    <p:extLst>
      <p:ext uri="{BB962C8B-B14F-4D97-AF65-F5344CB8AC3E}">
        <p14:creationId xmlns:p14="http://schemas.microsoft.com/office/powerpoint/2010/main" val="2897364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7D461638-D5C1-144A-9E68-9D50A6763554}"/>
              </a:ext>
            </a:extLst>
          </p:cNvPr>
          <p:cNvSpPr/>
          <p:nvPr/>
        </p:nvSpPr>
        <p:spPr>
          <a:xfrm>
            <a:off x="0" y="0"/>
            <a:ext cx="12192000" cy="11713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069AD7"/>
              </a:solidFill>
              <a:effectLst/>
              <a:uLnTx/>
              <a:uFillTx/>
              <a:latin typeface="Calibri" panose="020F0502020204030204"/>
              <a:ea typeface="+mn-ea"/>
              <a:cs typeface="+mn-cs"/>
            </a:endParaRPr>
          </a:p>
        </p:txBody>
      </p:sp>
      <p:sp>
        <p:nvSpPr>
          <p:cNvPr id="17" name="Slide Number Placeholder 1">
            <a:extLst>
              <a:ext uri="{FF2B5EF4-FFF2-40B4-BE49-F238E27FC236}">
                <a16:creationId xmlns:a16="http://schemas.microsoft.com/office/drawing/2014/main" id="{091FA228-DA36-994F-81BA-4D2EC32C372A}"/>
              </a:ext>
            </a:extLst>
          </p:cNvPr>
          <p:cNvSpPr txBox="1">
            <a:spLocks/>
          </p:cNvSpPr>
          <p:nvPr/>
        </p:nvSpPr>
        <p:spPr>
          <a:xfrm>
            <a:off x="11628268" y="6509727"/>
            <a:ext cx="724355" cy="229646"/>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fld id="{24FE341A-D776-B44C-8E11-A595977E71A8}" type="slidenum">
              <a:rPr kumimoji="0" lang="en-US" sz="1100" b="0" i="0" u="none" strike="noStrike" kern="1200" cap="none" spc="0" normalizeH="0" baseline="0" noProof="0" smtClean="0">
                <a:ln>
                  <a:noFill/>
                </a:ln>
                <a:solidFill>
                  <a:srgbClr val="004D71"/>
                </a:solidFill>
                <a:effectLst/>
                <a:uLnTx/>
                <a:uFillTx/>
                <a:latin typeface="Gotham Book" pitchFamily="2" charset="0"/>
                <a:ea typeface="+mn-ea"/>
                <a:cs typeface="Gotham Book" pitchFamily="2" charset="0"/>
              </a:rPr>
              <a:pPr marL="0" marR="0" lvl="0" indent="0" algn="l" defTabSz="914377"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a:ln>
                <a:noFill/>
              </a:ln>
              <a:solidFill>
                <a:srgbClr val="004D71"/>
              </a:solidFill>
              <a:effectLst/>
              <a:uLnTx/>
              <a:uFillTx/>
              <a:latin typeface="Gotham Book" pitchFamily="2" charset="0"/>
              <a:ea typeface="+mn-ea"/>
              <a:cs typeface="Gotham Book" pitchFamily="2" charset="0"/>
            </a:endParaRPr>
          </a:p>
        </p:txBody>
      </p:sp>
      <p:cxnSp>
        <p:nvCxnSpPr>
          <p:cNvPr id="18" name="Conector recto 8">
            <a:extLst>
              <a:ext uri="{FF2B5EF4-FFF2-40B4-BE49-F238E27FC236}">
                <a16:creationId xmlns:a16="http://schemas.microsoft.com/office/drawing/2014/main" id="{FC4EAB9F-1781-434D-93CB-E5DD5F43EE7F}"/>
              </a:ext>
            </a:extLst>
          </p:cNvPr>
          <p:cNvCxnSpPr>
            <a:cxnSpLocks/>
          </p:cNvCxnSpPr>
          <p:nvPr/>
        </p:nvCxnSpPr>
        <p:spPr>
          <a:xfrm>
            <a:off x="11640341" y="6508800"/>
            <a:ext cx="0" cy="244442"/>
          </a:xfrm>
          <a:prstGeom prst="line">
            <a:avLst/>
          </a:prstGeom>
          <a:ln w="9525">
            <a:solidFill>
              <a:srgbClr val="004D71"/>
            </a:solidFill>
          </a:ln>
        </p:spPr>
        <p:style>
          <a:lnRef idx="1">
            <a:schemeClr val="dk1"/>
          </a:lnRef>
          <a:fillRef idx="0">
            <a:schemeClr val="dk1"/>
          </a:fillRef>
          <a:effectRef idx="0">
            <a:schemeClr val="dk1"/>
          </a:effectRef>
          <a:fontRef idx="minor">
            <a:schemeClr val="tx1"/>
          </a:fontRef>
        </p:style>
      </p:cxnSp>
      <p:sp>
        <p:nvSpPr>
          <p:cNvPr id="9" name="Marcador de contenido 3">
            <a:extLst>
              <a:ext uri="{FF2B5EF4-FFF2-40B4-BE49-F238E27FC236}">
                <a16:creationId xmlns:a16="http://schemas.microsoft.com/office/drawing/2014/main" id="{9A859CB7-4EDD-48FE-9344-3FCAE393D967}"/>
              </a:ext>
            </a:extLst>
          </p:cNvPr>
          <p:cNvSpPr txBox="1">
            <a:spLocks noChangeArrowheads="1"/>
          </p:cNvSpPr>
          <p:nvPr/>
        </p:nvSpPr>
        <p:spPr>
          <a:xfrm>
            <a:off x="114871" y="472500"/>
            <a:ext cx="11419903" cy="976355"/>
          </a:xfrm>
          <a:prstGeom prst="rect">
            <a:avLst/>
          </a:prstGeom>
        </p:spPr>
        <p:txBody>
          <a:bodyPr>
            <a:normAutofit/>
          </a:bodyPr>
          <a:lstStyle>
            <a:defPPr>
              <a:defRPr lang="en-US"/>
            </a:defPPr>
            <a:lvl1pPr indent="0">
              <a:lnSpc>
                <a:spcPct val="90000"/>
              </a:lnSpc>
              <a:spcBef>
                <a:spcPts val="1000"/>
              </a:spcBef>
              <a:buFont typeface="Arial" panose="020B0604020202020204" pitchFamily="34" charset="0"/>
              <a:buNone/>
              <a:defRPr sz="2800">
                <a:solidFill>
                  <a:srgbClr val="044D6E"/>
                </a:solidFill>
                <a:latin typeface="Gotham Book"/>
                <a:ea typeface="Gotham Bold"/>
                <a:cs typeface="Gotham Bold"/>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es-ES_tradnl" sz="2400" b="1" dirty="0">
                <a:latin typeface="Montserrat SemiBold" pitchFamily="2" charset="0"/>
              </a:rPr>
              <a:t>Sustainability </a:t>
            </a:r>
            <a:r>
              <a:rPr lang="es-ES_tradnl" sz="2400" b="1" dirty="0" err="1">
                <a:latin typeface="Montserrat SemiBold" pitchFamily="2" charset="0"/>
              </a:rPr>
              <a:t>Certifications</a:t>
            </a:r>
            <a:r>
              <a:rPr lang="es-ES_tradnl" sz="2400" b="1" dirty="0">
                <a:latin typeface="Montserrat SemiBold" pitchFamily="2" charset="0"/>
              </a:rPr>
              <a:t> in </a:t>
            </a:r>
            <a:r>
              <a:rPr lang="es-ES_tradnl" sz="2400" b="1" dirty="0" err="1">
                <a:latin typeface="Montserrat SemiBold" pitchFamily="2" charset="0"/>
              </a:rPr>
              <a:t>buildings</a:t>
            </a:r>
            <a:r>
              <a:rPr lang="es-ES_tradnl" sz="2400" b="1" dirty="0">
                <a:latin typeface="Montserrat SemiBold" pitchFamily="2" charset="0"/>
              </a:rPr>
              <a:t>: </a:t>
            </a:r>
            <a:r>
              <a:rPr lang="es-ES_tradnl" sz="2400" b="1" dirty="0" err="1">
                <a:latin typeface="Montserrat SemiBold" pitchFamily="2" charset="0"/>
              </a:rPr>
              <a:t>Focused</a:t>
            </a:r>
            <a:r>
              <a:rPr lang="es-ES_tradnl" sz="2400" b="1" dirty="0">
                <a:latin typeface="Montserrat SemiBold" pitchFamily="2" charset="0"/>
              </a:rPr>
              <a:t> </a:t>
            </a:r>
            <a:r>
              <a:rPr lang="es-ES_tradnl" sz="2400" b="1" dirty="0" err="1">
                <a:latin typeface="Montserrat SemiBold" pitchFamily="2" charset="0"/>
              </a:rPr>
              <a:t>reduction</a:t>
            </a:r>
            <a:r>
              <a:rPr lang="es-ES_tradnl" sz="2400" b="1" dirty="0">
                <a:latin typeface="Montserrat SemiBold" pitchFamily="2" charset="0"/>
              </a:rPr>
              <a:t> </a:t>
            </a:r>
            <a:br>
              <a:rPr lang="es-ES_tradnl" sz="2400" b="1" dirty="0">
                <a:latin typeface="Montserrat SemiBold" pitchFamily="2" charset="0"/>
              </a:rPr>
            </a:br>
            <a:r>
              <a:rPr lang="es-ES_tradnl" sz="2400" b="1" dirty="0">
                <a:latin typeface="Montserrat SemiBold" pitchFamily="2" charset="0"/>
              </a:rPr>
              <a:t>of </a:t>
            </a:r>
            <a:r>
              <a:rPr lang="es-ES_tradnl" sz="2400" b="1" dirty="0" err="1">
                <a:latin typeface="Montserrat SemiBold" pitchFamily="2" charset="0"/>
              </a:rPr>
              <a:t>carbon</a:t>
            </a:r>
            <a:r>
              <a:rPr lang="es-ES_tradnl" sz="2400" b="1" dirty="0">
                <a:latin typeface="Montserrat SemiBold" pitchFamily="2" charset="0"/>
              </a:rPr>
              <a:t> </a:t>
            </a:r>
            <a:r>
              <a:rPr lang="es-ES_tradnl" sz="2400" b="1" dirty="0" err="1">
                <a:latin typeface="Montserrat SemiBold" pitchFamily="2" charset="0"/>
              </a:rPr>
              <a:t>emissions</a:t>
            </a:r>
            <a:r>
              <a:rPr lang="es-ES_tradnl" sz="2400" b="1" dirty="0">
                <a:latin typeface="Montserrat SemiBold" pitchFamily="2" charset="0"/>
              </a:rPr>
              <a:t> (Climate Change </a:t>
            </a:r>
            <a:r>
              <a:rPr lang="es-ES_tradnl" sz="2400" b="1" dirty="0" err="1">
                <a:latin typeface="Montserrat SemiBold" pitchFamily="2" charset="0"/>
              </a:rPr>
              <a:t>Mitigation</a:t>
            </a:r>
            <a:r>
              <a:rPr lang="es-ES_tradnl" sz="2400" b="1" dirty="0">
                <a:latin typeface="Montserrat SemiBold" pitchFamily="2" charset="0"/>
              </a:rPr>
              <a:t>)</a:t>
            </a:r>
          </a:p>
          <a:p>
            <a:pPr algn="just">
              <a:lnSpc>
                <a:spcPct val="120000"/>
              </a:lnSpc>
              <a:spcBef>
                <a:spcPts val="0"/>
              </a:spcBef>
            </a:pPr>
            <a:endParaRPr lang="es-ES" sz="2100" dirty="0">
              <a:solidFill>
                <a:srgbClr val="63666A"/>
              </a:solidFill>
            </a:endParaRPr>
          </a:p>
        </p:txBody>
      </p:sp>
      <p:pic>
        <p:nvPicPr>
          <p:cNvPr id="1028" name="Picture 4" descr="About | EDGE Buildings">
            <a:extLst>
              <a:ext uri="{FF2B5EF4-FFF2-40B4-BE49-F238E27FC236}">
                <a16:creationId xmlns:a16="http://schemas.microsoft.com/office/drawing/2014/main" id="{9183BD26-648E-47FF-B326-8DA6A9C60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6939" y="2364156"/>
            <a:ext cx="3784921" cy="17328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Six Credit Categories of LEED Certification">
            <a:extLst>
              <a:ext uri="{FF2B5EF4-FFF2-40B4-BE49-F238E27FC236}">
                <a16:creationId xmlns:a16="http://schemas.microsoft.com/office/drawing/2014/main" id="{F1BE99CA-40EA-C69C-3D0A-67E76BAE3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74026"/>
            <a:ext cx="5934761" cy="458397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9F4C2EC9-C6AB-ED06-4BE4-B3E17D38FF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576" b="44008"/>
          <a:stretch/>
        </p:blipFill>
        <p:spPr bwMode="auto">
          <a:xfrm>
            <a:off x="5397099" y="4057972"/>
            <a:ext cx="6642501" cy="179222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F55A6426-415D-4C83-302F-B37CEE95CAAE}"/>
              </a:ext>
            </a:extLst>
          </p:cNvPr>
          <p:cNvCxnSpPr>
            <a:cxnSpLocks/>
          </p:cNvCxnSpPr>
          <p:nvPr/>
        </p:nvCxnSpPr>
        <p:spPr>
          <a:xfrm>
            <a:off x="5643323" y="2706624"/>
            <a:ext cx="0" cy="3856709"/>
          </a:xfrm>
          <a:prstGeom prst="line">
            <a:avLst/>
          </a:prstGeom>
          <a:ln>
            <a:solidFill>
              <a:srgbClr val="00B140"/>
            </a:solidFill>
            <a:prstDash val="lg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735D6A0-C88B-307C-BB08-6FB3726E8A3E}"/>
              </a:ext>
            </a:extLst>
          </p:cNvPr>
          <p:cNvSpPr txBox="1"/>
          <p:nvPr/>
        </p:nvSpPr>
        <p:spPr>
          <a:xfrm>
            <a:off x="114871" y="1293138"/>
            <a:ext cx="11559941" cy="1107996"/>
          </a:xfrm>
          <a:prstGeom prst="rect">
            <a:avLst/>
          </a:prstGeom>
          <a:noFill/>
        </p:spPr>
        <p:txBody>
          <a:bodyPr wrap="square" rtlCol="0">
            <a:spAutoFit/>
          </a:bodyPr>
          <a:lstStyle/>
          <a:p>
            <a:r>
              <a:rPr lang="es-ES" sz="1600" dirty="0" err="1">
                <a:solidFill>
                  <a:srgbClr val="63666A"/>
                </a:solidFill>
                <a:latin typeface="Montserrat SemiBold" pitchFamily="2" charset="0"/>
              </a:rPr>
              <a:t>Incorporating</a:t>
            </a:r>
            <a:r>
              <a:rPr lang="es-ES" sz="1600" dirty="0">
                <a:solidFill>
                  <a:srgbClr val="63666A"/>
                </a:solidFill>
                <a:latin typeface="Montserrat SemiBold" pitchFamily="2" charset="0"/>
              </a:rPr>
              <a:t> sustainability </a:t>
            </a:r>
            <a:r>
              <a:rPr lang="es-ES" sz="1600" dirty="0" err="1">
                <a:solidFill>
                  <a:srgbClr val="63666A"/>
                </a:solidFill>
                <a:latin typeface="Montserrat SemiBold" pitchFamily="2" charset="0"/>
              </a:rPr>
              <a:t>into</a:t>
            </a:r>
            <a:r>
              <a:rPr lang="es-ES" sz="1600" dirty="0">
                <a:solidFill>
                  <a:srgbClr val="63666A"/>
                </a:solidFill>
                <a:latin typeface="Montserrat SemiBold" pitchFamily="2" charset="0"/>
              </a:rPr>
              <a:t> </a:t>
            </a:r>
            <a:r>
              <a:rPr lang="es-ES" sz="1600" dirty="0" err="1">
                <a:solidFill>
                  <a:srgbClr val="63666A"/>
                </a:solidFill>
                <a:latin typeface="Montserrat SemiBold" pitchFamily="2" charset="0"/>
              </a:rPr>
              <a:t>construction</a:t>
            </a:r>
            <a:r>
              <a:rPr lang="es-ES" sz="1600" dirty="0">
                <a:solidFill>
                  <a:srgbClr val="63666A"/>
                </a:solidFill>
                <a:latin typeface="Montserrat SemiBold" pitchFamily="2" charset="0"/>
              </a:rPr>
              <a:t> </a:t>
            </a:r>
            <a:r>
              <a:rPr lang="es-ES" sz="1600" dirty="0" err="1">
                <a:solidFill>
                  <a:srgbClr val="63666A"/>
                </a:solidFill>
                <a:latin typeface="Montserrat SemiBold" pitchFamily="2" charset="0"/>
              </a:rPr>
              <a:t>is</a:t>
            </a:r>
            <a:r>
              <a:rPr lang="es-ES" sz="1600" dirty="0">
                <a:solidFill>
                  <a:srgbClr val="63666A"/>
                </a:solidFill>
                <a:latin typeface="Montserrat SemiBold" pitchFamily="2" charset="0"/>
              </a:rPr>
              <a:t> a competitive </a:t>
            </a:r>
            <a:r>
              <a:rPr lang="es-ES" sz="1600" dirty="0" err="1">
                <a:solidFill>
                  <a:srgbClr val="63666A"/>
                </a:solidFill>
                <a:latin typeface="Montserrat SemiBold" pitchFamily="2" charset="0"/>
              </a:rPr>
              <a:t>advantage</a:t>
            </a:r>
            <a:r>
              <a:rPr lang="es-ES" sz="1600" dirty="0">
                <a:solidFill>
                  <a:srgbClr val="63666A"/>
                </a:solidFill>
                <a:latin typeface="Montserrat SemiBold" pitchFamily="2" charset="0"/>
              </a:rPr>
              <a:t>.</a:t>
            </a:r>
            <a:br>
              <a:rPr lang="es-ES" sz="1600" dirty="0">
                <a:solidFill>
                  <a:srgbClr val="63666A"/>
                </a:solidFill>
                <a:latin typeface="Montserrat SemiBold" pitchFamily="2" charset="0"/>
              </a:rPr>
            </a:br>
            <a:r>
              <a:rPr lang="es-ES" sz="1600" dirty="0">
                <a:solidFill>
                  <a:srgbClr val="63666A"/>
                </a:solidFill>
                <a:latin typeface="Montserrat SemiBold" pitchFamily="2" charset="0"/>
              </a:rPr>
              <a:t>Sustainability </a:t>
            </a:r>
            <a:r>
              <a:rPr lang="es-ES" sz="1600" dirty="0" err="1">
                <a:solidFill>
                  <a:srgbClr val="63666A"/>
                </a:solidFill>
                <a:latin typeface="Montserrat SemiBold" pitchFamily="2" charset="0"/>
              </a:rPr>
              <a:t>certifications</a:t>
            </a:r>
            <a:r>
              <a:rPr lang="es-ES" sz="1600" dirty="0">
                <a:solidFill>
                  <a:srgbClr val="63666A"/>
                </a:solidFill>
                <a:latin typeface="Montserrat SemiBold" pitchFamily="2" charset="0"/>
              </a:rPr>
              <a:t> </a:t>
            </a:r>
            <a:r>
              <a:rPr lang="es-ES" sz="1600" dirty="0" err="1">
                <a:solidFill>
                  <a:srgbClr val="63666A"/>
                </a:solidFill>
                <a:latin typeface="Montserrat SemiBold" pitchFamily="2" charset="0"/>
              </a:rPr>
              <a:t>incorporate</a:t>
            </a:r>
            <a:r>
              <a:rPr lang="es-ES" sz="1600" dirty="0">
                <a:solidFill>
                  <a:srgbClr val="63666A"/>
                </a:solidFill>
                <a:latin typeface="Montserrat SemiBold" pitchFamily="2" charset="0"/>
              </a:rPr>
              <a:t> </a:t>
            </a:r>
            <a:r>
              <a:rPr lang="es-ES" sz="1600" dirty="0" err="1">
                <a:solidFill>
                  <a:srgbClr val="63666A"/>
                </a:solidFill>
                <a:latin typeface="Montserrat SemiBold" pitchFamily="2" charset="0"/>
              </a:rPr>
              <a:t>efficient</a:t>
            </a:r>
            <a:r>
              <a:rPr lang="es-ES" sz="1600" dirty="0">
                <a:solidFill>
                  <a:srgbClr val="63666A"/>
                </a:solidFill>
                <a:latin typeface="Montserrat SemiBold" pitchFamily="2" charset="0"/>
              </a:rPr>
              <a:t> </a:t>
            </a:r>
            <a:r>
              <a:rPr lang="es-ES" sz="1600" dirty="0" err="1">
                <a:solidFill>
                  <a:srgbClr val="63666A"/>
                </a:solidFill>
                <a:latin typeface="Montserrat SemiBold" pitchFamily="2" charset="0"/>
              </a:rPr>
              <a:t>infrastructure</a:t>
            </a:r>
            <a:r>
              <a:rPr lang="es-ES" sz="1600" dirty="0">
                <a:solidFill>
                  <a:srgbClr val="63666A"/>
                </a:solidFill>
                <a:latin typeface="Montserrat SemiBold" pitchFamily="2" charset="0"/>
              </a:rPr>
              <a:t> and </a:t>
            </a:r>
            <a:r>
              <a:rPr lang="es-ES" sz="1600" dirty="0" err="1">
                <a:solidFill>
                  <a:srgbClr val="63666A"/>
                </a:solidFill>
                <a:latin typeface="Montserrat SemiBold" pitchFamily="2" charset="0"/>
              </a:rPr>
              <a:t>appliances</a:t>
            </a:r>
            <a:r>
              <a:rPr lang="es-ES" sz="1600" dirty="0">
                <a:solidFill>
                  <a:srgbClr val="63666A"/>
                </a:solidFill>
                <a:latin typeface="Montserrat SemiBold" pitchFamily="2" charset="0"/>
              </a:rPr>
              <a:t> </a:t>
            </a:r>
            <a:r>
              <a:rPr lang="es-ES" sz="1600" dirty="0" err="1">
                <a:solidFill>
                  <a:srgbClr val="63666A"/>
                </a:solidFill>
                <a:latin typeface="Montserrat SemiBold" pitchFamily="2" charset="0"/>
              </a:rPr>
              <a:t>that</a:t>
            </a:r>
            <a:r>
              <a:rPr lang="es-ES" sz="1600" dirty="0">
                <a:solidFill>
                  <a:srgbClr val="63666A"/>
                </a:solidFill>
                <a:latin typeface="Montserrat SemiBold" pitchFamily="2" charset="0"/>
              </a:rPr>
              <a:t> </a:t>
            </a:r>
          </a:p>
          <a:p>
            <a:r>
              <a:rPr lang="es-ES" sz="1600" dirty="0" err="1">
                <a:solidFill>
                  <a:srgbClr val="63666A"/>
                </a:solidFill>
                <a:latin typeface="Montserrat SemiBold" pitchFamily="2" charset="0"/>
              </a:rPr>
              <a:t>save</a:t>
            </a:r>
            <a:r>
              <a:rPr lang="es-ES" sz="1600" dirty="0">
                <a:solidFill>
                  <a:srgbClr val="63666A"/>
                </a:solidFill>
                <a:latin typeface="Montserrat SemiBold" pitchFamily="2" charset="0"/>
              </a:rPr>
              <a:t> </a:t>
            </a:r>
            <a:r>
              <a:rPr lang="es-ES" sz="1600" dirty="0" err="1">
                <a:solidFill>
                  <a:srgbClr val="63666A"/>
                </a:solidFill>
                <a:latin typeface="Montserrat SemiBold" pitchFamily="2" charset="0"/>
              </a:rPr>
              <a:t>money</a:t>
            </a:r>
            <a:r>
              <a:rPr lang="es-ES" sz="1600" dirty="0">
                <a:solidFill>
                  <a:srgbClr val="63666A"/>
                </a:solidFill>
                <a:latin typeface="Montserrat SemiBold" pitchFamily="2" charset="0"/>
              </a:rPr>
              <a:t>, reduce </a:t>
            </a:r>
            <a:r>
              <a:rPr lang="es-ES" sz="1600" dirty="0" err="1">
                <a:solidFill>
                  <a:srgbClr val="63666A"/>
                </a:solidFill>
                <a:latin typeface="Montserrat SemiBold" pitchFamily="2" charset="0"/>
              </a:rPr>
              <a:t>carbon</a:t>
            </a:r>
            <a:r>
              <a:rPr lang="es-ES" sz="1600" dirty="0">
                <a:solidFill>
                  <a:srgbClr val="63666A"/>
                </a:solidFill>
                <a:latin typeface="Montserrat SemiBold" pitchFamily="2" charset="0"/>
              </a:rPr>
              <a:t> </a:t>
            </a:r>
            <a:r>
              <a:rPr lang="es-ES" sz="1600" dirty="0" err="1">
                <a:solidFill>
                  <a:srgbClr val="63666A"/>
                </a:solidFill>
                <a:latin typeface="Montserrat SemiBold" pitchFamily="2" charset="0"/>
              </a:rPr>
              <a:t>emissions</a:t>
            </a:r>
            <a:r>
              <a:rPr lang="es-ES" sz="1600" dirty="0">
                <a:solidFill>
                  <a:srgbClr val="63666A"/>
                </a:solidFill>
                <a:latin typeface="Montserrat SemiBold" pitchFamily="2" charset="0"/>
              </a:rPr>
              <a:t> and </a:t>
            </a:r>
            <a:r>
              <a:rPr lang="es-ES" sz="1600" dirty="0" err="1">
                <a:solidFill>
                  <a:srgbClr val="63666A"/>
                </a:solidFill>
                <a:latin typeface="Montserrat SemiBold" pitchFamily="2" charset="0"/>
              </a:rPr>
              <a:t>the</a:t>
            </a:r>
            <a:r>
              <a:rPr lang="es-ES" sz="1600" dirty="0">
                <a:solidFill>
                  <a:srgbClr val="63666A"/>
                </a:solidFill>
                <a:latin typeface="Montserrat SemiBold" pitchFamily="2" charset="0"/>
              </a:rPr>
              <a:t> negative </a:t>
            </a:r>
            <a:r>
              <a:rPr lang="es-ES" sz="1600" dirty="0" err="1">
                <a:solidFill>
                  <a:srgbClr val="63666A"/>
                </a:solidFill>
                <a:latin typeface="Montserrat SemiBold" pitchFamily="2" charset="0"/>
              </a:rPr>
              <a:t>impact</a:t>
            </a:r>
            <a:r>
              <a:rPr lang="es-ES" sz="1600" dirty="0">
                <a:solidFill>
                  <a:srgbClr val="63666A"/>
                </a:solidFill>
                <a:latin typeface="Montserrat SemiBold" pitchFamily="2" charset="0"/>
              </a:rPr>
              <a:t> </a:t>
            </a:r>
            <a:r>
              <a:rPr lang="es-ES" sz="1600" dirty="0" err="1">
                <a:solidFill>
                  <a:srgbClr val="63666A"/>
                </a:solidFill>
                <a:latin typeface="Montserrat SemiBold" pitchFamily="2" charset="0"/>
              </a:rPr>
              <a:t>on</a:t>
            </a:r>
            <a:r>
              <a:rPr lang="es-ES" sz="1600" dirty="0">
                <a:solidFill>
                  <a:srgbClr val="63666A"/>
                </a:solidFill>
                <a:latin typeface="Montserrat SemiBold" pitchFamily="2" charset="0"/>
              </a:rPr>
              <a:t> </a:t>
            </a:r>
            <a:r>
              <a:rPr lang="es-ES" sz="1600" dirty="0" err="1">
                <a:solidFill>
                  <a:srgbClr val="63666A"/>
                </a:solidFill>
                <a:latin typeface="Montserrat SemiBold" pitchFamily="2" charset="0"/>
              </a:rPr>
              <a:t>the</a:t>
            </a:r>
            <a:r>
              <a:rPr lang="es-ES" sz="1600" dirty="0">
                <a:solidFill>
                  <a:srgbClr val="63666A"/>
                </a:solidFill>
                <a:latin typeface="Montserrat SemiBold" pitchFamily="2" charset="0"/>
              </a:rPr>
              <a:t> </a:t>
            </a:r>
            <a:r>
              <a:rPr lang="es-ES" sz="1600" dirty="0" err="1">
                <a:solidFill>
                  <a:srgbClr val="63666A"/>
                </a:solidFill>
                <a:latin typeface="Montserrat SemiBold" pitchFamily="2" charset="0"/>
              </a:rPr>
              <a:t>environment</a:t>
            </a:r>
            <a:endParaRPr lang="es-ES" sz="1600" dirty="0">
              <a:solidFill>
                <a:srgbClr val="63666A"/>
              </a:solidFill>
              <a:latin typeface="Montserrat SemiBold" pitchFamily="2" charset="0"/>
            </a:endParaRPr>
          </a:p>
          <a:p>
            <a:endParaRPr lang="en-US" dirty="0"/>
          </a:p>
        </p:txBody>
      </p:sp>
      <p:pic>
        <p:nvPicPr>
          <p:cNvPr id="5" name="Picture 4" descr="A blue and black text&#10;&#10;Description automatically generated with medium confidence">
            <a:extLst>
              <a:ext uri="{FF2B5EF4-FFF2-40B4-BE49-F238E27FC236}">
                <a16:creationId xmlns:a16="http://schemas.microsoft.com/office/drawing/2014/main" id="{52CA4546-E8D2-1F42-E1B0-897DCDD001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9642" y="236312"/>
            <a:ext cx="2241884" cy="417517"/>
          </a:xfrm>
          <a:prstGeom prst="rect">
            <a:avLst/>
          </a:prstGeom>
        </p:spPr>
      </p:pic>
    </p:spTree>
    <p:extLst>
      <p:ext uri="{BB962C8B-B14F-4D97-AF65-F5344CB8AC3E}">
        <p14:creationId xmlns:p14="http://schemas.microsoft.com/office/powerpoint/2010/main" val="1755146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5DD568-94CF-B24D-8EF9-F8D41222A9DD}"/>
              </a:ext>
            </a:extLst>
          </p:cNvPr>
          <p:cNvSpPr/>
          <p:nvPr/>
        </p:nvSpPr>
        <p:spPr>
          <a:xfrm>
            <a:off x="0" y="3099335"/>
            <a:ext cx="12192000" cy="3758665"/>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09D518-C502-FFD1-21FB-8FC21692F697}"/>
              </a:ext>
            </a:extLst>
          </p:cNvPr>
          <p:cNvSpPr/>
          <p:nvPr/>
        </p:nvSpPr>
        <p:spPr>
          <a:xfrm>
            <a:off x="478148" y="459571"/>
            <a:ext cx="11500880" cy="6140026"/>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and white number&#10;&#10;Description automatically generated">
            <a:extLst>
              <a:ext uri="{FF2B5EF4-FFF2-40B4-BE49-F238E27FC236}">
                <a16:creationId xmlns:a16="http://schemas.microsoft.com/office/drawing/2014/main" id="{736D62E2-6396-68A2-CA4E-AEE347C7D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1878" y="624937"/>
            <a:ext cx="2897717" cy="539656"/>
          </a:xfrm>
          <a:prstGeom prst="rect">
            <a:avLst/>
          </a:prstGeom>
        </p:spPr>
      </p:pic>
      <p:sp>
        <p:nvSpPr>
          <p:cNvPr id="2" name="TextBox 1">
            <a:extLst>
              <a:ext uri="{FF2B5EF4-FFF2-40B4-BE49-F238E27FC236}">
                <a16:creationId xmlns:a16="http://schemas.microsoft.com/office/drawing/2014/main" id="{999B5702-4080-8582-B446-41FD16EE1BCF}"/>
              </a:ext>
            </a:extLst>
          </p:cNvPr>
          <p:cNvSpPr txBox="1"/>
          <p:nvPr/>
        </p:nvSpPr>
        <p:spPr>
          <a:xfrm>
            <a:off x="1709928" y="3858287"/>
            <a:ext cx="3575304" cy="923330"/>
          </a:xfrm>
          <a:prstGeom prst="rect">
            <a:avLst/>
          </a:prstGeom>
          <a:noFill/>
        </p:spPr>
        <p:txBody>
          <a:bodyPr wrap="square" rtlCol="0">
            <a:spAutoFit/>
          </a:bodyPr>
          <a:lstStyle/>
          <a:p>
            <a:r>
              <a:rPr lang="en-US" b="0" i="0" dirty="0">
                <a:solidFill>
                  <a:schemeClr val="accent5">
                    <a:lumMod val="20000"/>
                    <a:lumOff val="80000"/>
                  </a:schemeClr>
                </a:solidFill>
                <a:effectLst/>
                <a:latin typeface="Roboto" panose="02000000000000000000" pitchFamily="2" charset="0"/>
              </a:rPr>
              <a:t>Rodrigo Navas</a:t>
            </a:r>
          </a:p>
          <a:p>
            <a:r>
              <a:rPr lang="en-US" b="0" i="0" dirty="0">
                <a:solidFill>
                  <a:schemeClr val="accent5">
                    <a:lumMod val="20000"/>
                    <a:lumOff val="80000"/>
                  </a:schemeClr>
                </a:solidFill>
                <a:effectLst/>
                <a:latin typeface="Roboto" panose="02000000000000000000" pitchFamily="2" charset="0"/>
              </a:rPr>
              <a:t>Director of the Manufacturing team at IDB Invest</a:t>
            </a:r>
            <a:endParaRPr lang="en-US" dirty="0">
              <a:solidFill>
                <a:schemeClr val="accent5">
                  <a:lumMod val="20000"/>
                  <a:lumOff val="80000"/>
                </a:schemeClr>
              </a:solidFill>
            </a:endParaRPr>
          </a:p>
        </p:txBody>
      </p:sp>
      <p:sp>
        <p:nvSpPr>
          <p:cNvPr id="5" name="TextBox 4">
            <a:extLst>
              <a:ext uri="{FF2B5EF4-FFF2-40B4-BE49-F238E27FC236}">
                <a16:creationId xmlns:a16="http://schemas.microsoft.com/office/drawing/2014/main" id="{9D2D4891-8262-AC17-7AC2-F1725CFFCB0B}"/>
              </a:ext>
            </a:extLst>
          </p:cNvPr>
          <p:cNvSpPr txBox="1"/>
          <p:nvPr/>
        </p:nvSpPr>
        <p:spPr>
          <a:xfrm>
            <a:off x="6455432" y="3858287"/>
            <a:ext cx="3575304" cy="923330"/>
          </a:xfrm>
          <a:prstGeom prst="rect">
            <a:avLst/>
          </a:prstGeom>
          <a:noFill/>
        </p:spPr>
        <p:txBody>
          <a:bodyPr wrap="square" rtlCol="0">
            <a:spAutoFit/>
          </a:bodyPr>
          <a:lstStyle/>
          <a:p>
            <a:r>
              <a:rPr lang="en-US" dirty="0">
                <a:solidFill>
                  <a:schemeClr val="accent5">
                    <a:lumMod val="20000"/>
                    <a:lumOff val="80000"/>
                  </a:schemeClr>
                </a:solidFill>
                <a:latin typeface="Roboto" panose="02000000000000000000" pitchFamily="2" charset="0"/>
              </a:rPr>
              <a:t>Christian Parra</a:t>
            </a:r>
          </a:p>
          <a:p>
            <a:r>
              <a:rPr lang="en-US" dirty="0">
                <a:solidFill>
                  <a:schemeClr val="accent5">
                    <a:lumMod val="20000"/>
                    <a:lumOff val="80000"/>
                  </a:schemeClr>
                </a:solidFill>
                <a:latin typeface="Roboto" panose="02000000000000000000" pitchFamily="2" charset="0"/>
              </a:rPr>
              <a:t>Investment Officer Climate Change at IDB Invest</a:t>
            </a:r>
          </a:p>
        </p:txBody>
      </p:sp>
      <p:pic>
        <p:nvPicPr>
          <p:cNvPr id="1026" name="Picture 2" descr="Rodrigo Navas Oreamuno - Director Responsable a.i. de Países Pequeños e  Insulares - BID Invest | LinkedIn">
            <a:extLst>
              <a:ext uri="{FF2B5EF4-FFF2-40B4-BE49-F238E27FC236}">
                <a16:creationId xmlns:a16="http://schemas.microsoft.com/office/drawing/2014/main" id="{9C829C67-2D36-5495-FF27-7DF6326FD7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1952" y="177241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ristian Parra, Ph.D. - Senior Officer ...">
            <a:extLst>
              <a:ext uri="{FF2B5EF4-FFF2-40B4-BE49-F238E27FC236}">
                <a16:creationId xmlns:a16="http://schemas.microsoft.com/office/drawing/2014/main" id="{C1B31525-0BF4-5948-602D-F3D73FA046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360" b="6470"/>
          <a:stretch/>
        </p:blipFill>
        <p:spPr bwMode="auto">
          <a:xfrm>
            <a:off x="6480050" y="1818132"/>
            <a:ext cx="1840990" cy="178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732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7D461638-D5C1-144A-9E68-9D50A6763554}"/>
              </a:ext>
            </a:extLst>
          </p:cNvPr>
          <p:cNvSpPr/>
          <p:nvPr/>
        </p:nvSpPr>
        <p:spPr>
          <a:xfrm>
            <a:off x="0" y="0"/>
            <a:ext cx="12192000" cy="11713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069AD7"/>
              </a:solidFill>
              <a:effectLst/>
              <a:uLnTx/>
              <a:uFillTx/>
              <a:latin typeface="Calibri" panose="020F0502020204030204"/>
              <a:ea typeface="+mn-ea"/>
              <a:cs typeface="+mn-cs"/>
            </a:endParaRPr>
          </a:p>
        </p:txBody>
      </p:sp>
      <p:sp>
        <p:nvSpPr>
          <p:cNvPr id="17" name="Slide Number Placeholder 1">
            <a:extLst>
              <a:ext uri="{FF2B5EF4-FFF2-40B4-BE49-F238E27FC236}">
                <a16:creationId xmlns:a16="http://schemas.microsoft.com/office/drawing/2014/main" id="{091FA228-DA36-994F-81BA-4D2EC32C372A}"/>
              </a:ext>
            </a:extLst>
          </p:cNvPr>
          <p:cNvSpPr txBox="1">
            <a:spLocks/>
          </p:cNvSpPr>
          <p:nvPr/>
        </p:nvSpPr>
        <p:spPr>
          <a:xfrm>
            <a:off x="11628268" y="6509727"/>
            <a:ext cx="724355" cy="229646"/>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fld id="{24FE341A-D776-B44C-8E11-A595977E71A8}" type="slidenum">
              <a:rPr kumimoji="0" lang="en-US" sz="1100" b="0" i="0" u="none" strike="noStrike" kern="1200" cap="none" spc="0" normalizeH="0" baseline="0" noProof="0" smtClean="0">
                <a:ln>
                  <a:noFill/>
                </a:ln>
                <a:solidFill>
                  <a:srgbClr val="004D71"/>
                </a:solidFill>
                <a:effectLst/>
                <a:uLnTx/>
                <a:uFillTx/>
                <a:latin typeface="Gotham Book" pitchFamily="2" charset="0"/>
                <a:ea typeface="+mn-ea"/>
                <a:cs typeface="Gotham Book" pitchFamily="2" charset="0"/>
              </a:rPr>
              <a:pPr marL="0" marR="0" lvl="0" indent="0" algn="l" defTabSz="914377" rtl="0" eaLnBrk="1" fontAlgn="auto" latinLnBrk="0" hangingPunct="1">
                <a:lnSpc>
                  <a:spcPct val="100000"/>
                </a:lnSpc>
                <a:spcBef>
                  <a:spcPts val="0"/>
                </a:spcBef>
                <a:spcAft>
                  <a:spcPts val="0"/>
                </a:spcAft>
                <a:buClrTx/>
                <a:buSzTx/>
                <a:buFontTx/>
                <a:buNone/>
                <a:tabLst/>
                <a:defRPr/>
              </a:pPr>
              <a:t>20</a:t>
            </a:fld>
            <a:endParaRPr kumimoji="0" lang="en-US" sz="1100" b="0" i="0" u="none" strike="noStrike" kern="1200" cap="none" spc="0" normalizeH="0" baseline="0" noProof="0">
              <a:ln>
                <a:noFill/>
              </a:ln>
              <a:solidFill>
                <a:srgbClr val="004D71"/>
              </a:solidFill>
              <a:effectLst/>
              <a:uLnTx/>
              <a:uFillTx/>
              <a:latin typeface="Gotham Book" pitchFamily="2" charset="0"/>
              <a:ea typeface="+mn-ea"/>
              <a:cs typeface="Gotham Book" pitchFamily="2" charset="0"/>
            </a:endParaRPr>
          </a:p>
        </p:txBody>
      </p:sp>
      <p:cxnSp>
        <p:nvCxnSpPr>
          <p:cNvPr id="18" name="Conector recto 8">
            <a:extLst>
              <a:ext uri="{FF2B5EF4-FFF2-40B4-BE49-F238E27FC236}">
                <a16:creationId xmlns:a16="http://schemas.microsoft.com/office/drawing/2014/main" id="{FC4EAB9F-1781-434D-93CB-E5DD5F43EE7F}"/>
              </a:ext>
            </a:extLst>
          </p:cNvPr>
          <p:cNvCxnSpPr>
            <a:cxnSpLocks/>
          </p:cNvCxnSpPr>
          <p:nvPr/>
        </p:nvCxnSpPr>
        <p:spPr>
          <a:xfrm>
            <a:off x="11640341" y="6508800"/>
            <a:ext cx="0" cy="244442"/>
          </a:xfrm>
          <a:prstGeom prst="line">
            <a:avLst/>
          </a:prstGeom>
          <a:ln w="9525">
            <a:solidFill>
              <a:srgbClr val="004D71"/>
            </a:solidFill>
          </a:ln>
        </p:spPr>
        <p:style>
          <a:lnRef idx="1">
            <a:schemeClr val="dk1"/>
          </a:lnRef>
          <a:fillRef idx="0">
            <a:schemeClr val="dk1"/>
          </a:fillRef>
          <a:effectRef idx="0">
            <a:schemeClr val="dk1"/>
          </a:effectRef>
          <a:fontRef idx="minor">
            <a:schemeClr val="tx1"/>
          </a:fontRef>
        </p:style>
      </p:cxnSp>
      <p:sp>
        <p:nvSpPr>
          <p:cNvPr id="9" name="Marcador de contenido 3">
            <a:extLst>
              <a:ext uri="{FF2B5EF4-FFF2-40B4-BE49-F238E27FC236}">
                <a16:creationId xmlns:a16="http://schemas.microsoft.com/office/drawing/2014/main" id="{9A859CB7-4EDD-48FE-9344-3FCAE393D967}"/>
              </a:ext>
            </a:extLst>
          </p:cNvPr>
          <p:cNvSpPr txBox="1">
            <a:spLocks noChangeArrowheads="1"/>
          </p:cNvSpPr>
          <p:nvPr/>
        </p:nvSpPr>
        <p:spPr>
          <a:xfrm>
            <a:off x="469577" y="542402"/>
            <a:ext cx="11056902" cy="3365570"/>
          </a:xfrm>
          <a:prstGeom prst="rect">
            <a:avLst/>
          </a:prstGeom>
        </p:spPr>
        <p:txBody>
          <a:bodyPr>
            <a:normAutofit/>
          </a:bodyPr>
          <a:lstStyle>
            <a:defPPr>
              <a:defRPr lang="en-US"/>
            </a:defPPr>
            <a:lvl1pPr indent="0">
              <a:lnSpc>
                <a:spcPct val="90000"/>
              </a:lnSpc>
              <a:spcBef>
                <a:spcPts val="1000"/>
              </a:spcBef>
              <a:buFont typeface="Arial" panose="020B0604020202020204" pitchFamily="34" charset="0"/>
              <a:buNone/>
              <a:defRPr sz="2800">
                <a:solidFill>
                  <a:srgbClr val="044D6E"/>
                </a:solidFill>
                <a:latin typeface="Gotham Book"/>
                <a:ea typeface="Gotham Bold"/>
                <a:cs typeface="Gotham Bold"/>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spcBef>
                <a:spcPts val="0"/>
              </a:spcBef>
            </a:pPr>
            <a:r>
              <a:rPr lang="es-ES" sz="2100">
                <a:solidFill>
                  <a:srgbClr val="63666A"/>
                </a:solidFill>
              </a:rPr>
              <a:t> </a:t>
            </a:r>
          </a:p>
          <a:p>
            <a:pPr algn="just">
              <a:lnSpc>
                <a:spcPct val="120000"/>
              </a:lnSpc>
              <a:spcBef>
                <a:spcPts val="0"/>
              </a:spcBef>
            </a:pPr>
            <a:endParaRPr lang="es-ES" sz="2100">
              <a:solidFill>
                <a:srgbClr val="63666A"/>
              </a:solidFill>
            </a:endParaRPr>
          </a:p>
        </p:txBody>
      </p:sp>
      <p:sp>
        <p:nvSpPr>
          <p:cNvPr id="7" name="Text Placeholder 8">
            <a:extLst>
              <a:ext uri="{FF2B5EF4-FFF2-40B4-BE49-F238E27FC236}">
                <a16:creationId xmlns:a16="http://schemas.microsoft.com/office/drawing/2014/main" id="{BF780297-1B84-C123-F259-470283556FCA}"/>
              </a:ext>
            </a:extLst>
          </p:cNvPr>
          <p:cNvSpPr txBox="1">
            <a:spLocks/>
          </p:cNvSpPr>
          <p:nvPr/>
        </p:nvSpPr>
        <p:spPr>
          <a:xfrm>
            <a:off x="310523" y="666946"/>
            <a:ext cx="5524500" cy="5446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accent1"/>
                </a:solidFill>
                <a:latin typeface="Verdana" panose="020B0604030504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564A44"/>
                </a:solidFill>
                <a:latin typeface="Montserrat Medium" pitchFamily="2" charset="0"/>
              </a:rPr>
              <a:t>Resilience Measures</a:t>
            </a:r>
          </a:p>
        </p:txBody>
      </p:sp>
      <p:pic>
        <p:nvPicPr>
          <p:cNvPr id="10" name="Picture 9">
            <a:extLst>
              <a:ext uri="{FF2B5EF4-FFF2-40B4-BE49-F238E27FC236}">
                <a16:creationId xmlns:a16="http://schemas.microsoft.com/office/drawing/2014/main" id="{60725554-B0F7-1B1F-BE91-358313D741EB}"/>
              </a:ext>
            </a:extLst>
          </p:cNvPr>
          <p:cNvPicPr>
            <a:picLocks noChangeAspect="1"/>
          </p:cNvPicPr>
          <p:nvPr/>
        </p:nvPicPr>
        <p:blipFill>
          <a:blip r:embed="rId3"/>
          <a:stretch>
            <a:fillRect/>
          </a:stretch>
        </p:blipFill>
        <p:spPr>
          <a:xfrm>
            <a:off x="1625049" y="1266015"/>
            <a:ext cx="8745957" cy="5242785"/>
          </a:xfrm>
          <a:prstGeom prst="rect">
            <a:avLst/>
          </a:prstGeom>
        </p:spPr>
      </p:pic>
      <p:sp>
        <p:nvSpPr>
          <p:cNvPr id="12" name="TextBox 11">
            <a:extLst>
              <a:ext uri="{FF2B5EF4-FFF2-40B4-BE49-F238E27FC236}">
                <a16:creationId xmlns:a16="http://schemas.microsoft.com/office/drawing/2014/main" id="{A5B202EF-85D5-AF94-8587-28A9B02F8FE6}"/>
              </a:ext>
            </a:extLst>
          </p:cNvPr>
          <p:cNvSpPr txBox="1"/>
          <p:nvPr/>
        </p:nvSpPr>
        <p:spPr>
          <a:xfrm>
            <a:off x="348821" y="290850"/>
            <a:ext cx="3848556" cy="523220"/>
          </a:xfrm>
          <a:prstGeom prst="rect">
            <a:avLst/>
          </a:prstGeom>
          <a:noFill/>
        </p:spPr>
        <p:txBody>
          <a:bodyPr wrap="square" rtlCol="0">
            <a:spAutoFit/>
          </a:bodyPr>
          <a:lstStyle/>
          <a:p>
            <a:r>
              <a:rPr lang="en-US" sz="2800" dirty="0">
                <a:solidFill>
                  <a:srgbClr val="564A44"/>
                </a:solidFill>
                <a:latin typeface="Montserrat ExtraBold" pitchFamily="2" charset="0"/>
              </a:rPr>
              <a:t>SOLUTIONS</a:t>
            </a:r>
          </a:p>
        </p:txBody>
      </p:sp>
      <p:pic>
        <p:nvPicPr>
          <p:cNvPr id="14" name="Picture 13" descr="A blue and black text&#10;&#10;Description automatically generated with medium confidence">
            <a:extLst>
              <a:ext uri="{FF2B5EF4-FFF2-40B4-BE49-F238E27FC236}">
                <a16:creationId xmlns:a16="http://schemas.microsoft.com/office/drawing/2014/main" id="{7414F282-08F5-56FB-4F9C-72DF95CA19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9642" y="236312"/>
            <a:ext cx="2241884" cy="417517"/>
          </a:xfrm>
          <a:prstGeom prst="rect">
            <a:avLst/>
          </a:prstGeom>
        </p:spPr>
      </p:pic>
    </p:spTree>
    <p:extLst>
      <p:ext uri="{BB962C8B-B14F-4D97-AF65-F5344CB8AC3E}">
        <p14:creationId xmlns:p14="http://schemas.microsoft.com/office/powerpoint/2010/main" val="1822648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FFCCFAB-CA28-67AF-E477-82385D1CED90}"/>
              </a:ext>
            </a:extLst>
          </p:cNvPr>
          <p:cNvPicPr>
            <a:picLocks noChangeAspect="1"/>
          </p:cNvPicPr>
          <p:nvPr/>
        </p:nvPicPr>
        <p:blipFill rotWithShape="1">
          <a:blip r:embed="rId2"/>
          <a:srcRect t="10254"/>
          <a:stretch/>
        </p:blipFill>
        <p:spPr>
          <a:xfrm>
            <a:off x="8793879" y="1728400"/>
            <a:ext cx="3581566" cy="2176277"/>
          </a:xfrm>
          <a:prstGeom prst="rect">
            <a:avLst/>
          </a:prstGeom>
        </p:spPr>
      </p:pic>
      <p:pic>
        <p:nvPicPr>
          <p:cNvPr id="4" name="Picture 3">
            <a:extLst>
              <a:ext uri="{FF2B5EF4-FFF2-40B4-BE49-F238E27FC236}">
                <a16:creationId xmlns:a16="http://schemas.microsoft.com/office/drawing/2014/main" id="{5B3EBE4A-1827-477D-3BFA-8E0FA42B0EB8}"/>
              </a:ext>
            </a:extLst>
          </p:cNvPr>
          <p:cNvPicPr>
            <a:picLocks noChangeAspect="1"/>
          </p:cNvPicPr>
          <p:nvPr/>
        </p:nvPicPr>
        <p:blipFill>
          <a:blip r:embed="rId3"/>
          <a:stretch>
            <a:fillRect/>
          </a:stretch>
        </p:blipFill>
        <p:spPr>
          <a:xfrm>
            <a:off x="1757079" y="1070198"/>
            <a:ext cx="3231080" cy="2938272"/>
          </a:xfrm>
          <a:prstGeom prst="rect">
            <a:avLst/>
          </a:prstGeom>
        </p:spPr>
      </p:pic>
      <p:pic>
        <p:nvPicPr>
          <p:cNvPr id="3" name="Picture 2">
            <a:extLst>
              <a:ext uri="{FF2B5EF4-FFF2-40B4-BE49-F238E27FC236}">
                <a16:creationId xmlns:a16="http://schemas.microsoft.com/office/drawing/2014/main" id="{151B0C51-5BD4-DDC4-E4D5-89FA8AECFF6A}"/>
              </a:ext>
            </a:extLst>
          </p:cNvPr>
          <p:cNvPicPr>
            <a:picLocks noChangeAspect="1"/>
          </p:cNvPicPr>
          <p:nvPr/>
        </p:nvPicPr>
        <p:blipFill>
          <a:blip r:embed="rId4"/>
          <a:stretch>
            <a:fillRect/>
          </a:stretch>
        </p:blipFill>
        <p:spPr>
          <a:xfrm>
            <a:off x="0" y="1156735"/>
            <a:ext cx="2610625" cy="2803558"/>
          </a:xfrm>
          <a:prstGeom prst="rect">
            <a:avLst/>
          </a:prstGeom>
        </p:spPr>
      </p:pic>
      <p:pic>
        <p:nvPicPr>
          <p:cNvPr id="13" name="Picture 12">
            <a:extLst>
              <a:ext uri="{FF2B5EF4-FFF2-40B4-BE49-F238E27FC236}">
                <a16:creationId xmlns:a16="http://schemas.microsoft.com/office/drawing/2014/main" id="{11629E5A-C506-8D27-61FC-6DFCA616C6B6}"/>
              </a:ext>
            </a:extLst>
          </p:cNvPr>
          <p:cNvPicPr>
            <a:picLocks noChangeAspect="1"/>
          </p:cNvPicPr>
          <p:nvPr/>
        </p:nvPicPr>
        <p:blipFill rotWithShape="1">
          <a:blip r:embed="rId5"/>
          <a:srcRect b="12650"/>
          <a:stretch/>
        </p:blipFill>
        <p:spPr>
          <a:xfrm>
            <a:off x="2370768" y="4215241"/>
            <a:ext cx="1759862" cy="2020474"/>
          </a:xfrm>
          <a:prstGeom prst="rect">
            <a:avLst/>
          </a:prstGeom>
        </p:spPr>
      </p:pic>
      <p:pic>
        <p:nvPicPr>
          <p:cNvPr id="19" name="Picture 18">
            <a:extLst>
              <a:ext uri="{FF2B5EF4-FFF2-40B4-BE49-F238E27FC236}">
                <a16:creationId xmlns:a16="http://schemas.microsoft.com/office/drawing/2014/main" id="{E08C6DBE-D430-582A-9D1E-03EFB4F64DEF}"/>
              </a:ext>
            </a:extLst>
          </p:cNvPr>
          <p:cNvPicPr>
            <a:picLocks noChangeAspect="1"/>
          </p:cNvPicPr>
          <p:nvPr/>
        </p:nvPicPr>
        <p:blipFill>
          <a:blip r:embed="rId6"/>
          <a:stretch>
            <a:fillRect/>
          </a:stretch>
        </p:blipFill>
        <p:spPr>
          <a:xfrm>
            <a:off x="4573631" y="1156735"/>
            <a:ext cx="2382688" cy="2903901"/>
          </a:xfrm>
          <a:prstGeom prst="rect">
            <a:avLst/>
          </a:prstGeom>
        </p:spPr>
      </p:pic>
      <p:sp>
        <p:nvSpPr>
          <p:cNvPr id="20" name="Text Placeholder 8">
            <a:extLst>
              <a:ext uri="{FF2B5EF4-FFF2-40B4-BE49-F238E27FC236}">
                <a16:creationId xmlns:a16="http://schemas.microsoft.com/office/drawing/2014/main" id="{AE429485-54CD-D41D-BBD2-EEDBCC9CC24E}"/>
              </a:ext>
            </a:extLst>
          </p:cNvPr>
          <p:cNvSpPr txBox="1">
            <a:spLocks/>
          </p:cNvSpPr>
          <p:nvPr/>
        </p:nvSpPr>
        <p:spPr>
          <a:xfrm>
            <a:off x="97643" y="318817"/>
            <a:ext cx="5524500" cy="544610"/>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accent1"/>
                </a:solidFill>
                <a:latin typeface="Verdana" panose="020B0604030504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564A44"/>
                </a:solidFill>
                <a:latin typeface="Montserrat Medium" pitchFamily="2" charset="0"/>
              </a:rPr>
              <a:t>Solutions: Resilience Measures</a:t>
            </a:r>
          </a:p>
        </p:txBody>
      </p:sp>
      <p:pic>
        <p:nvPicPr>
          <p:cNvPr id="22" name="Picture 21">
            <a:extLst>
              <a:ext uri="{FF2B5EF4-FFF2-40B4-BE49-F238E27FC236}">
                <a16:creationId xmlns:a16="http://schemas.microsoft.com/office/drawing/2014/main" id="{CB9F64AA-EFF2-9F7E-118D-62599773A1F9}"/>
              </a:ext>
            </a:extLst>
          </p:cNvPr>
          <p:cNvPicPr>
            <a:picLocks noChangeAspect="1"/>
          </p:cNvPicPr>
          <p:nvPr/>
        </p:nvPicPr>
        <p:blipFill rotWithShape="1">
          <a:blip r:embed="rId7"/>
          <a:srcRect r="23612"/>
          <a:stretch/>
        </p:blipFill>
        <p:spPr>
          <a:xfrm>
            <a:off x="6845254" y="1312367"/>
            <a:ext cx="2286554" cy="2696103"/>
          </a:xfrm>
          <a:prstGeom prst="rect">
            <a:avLst/>
          </a:prstGeom>
        </p:spPr>
      </p:pic>
      <p:pic>
        <p:nvPicPr>
          <p:cNvPr id="24" name="Picture 23">
            <a:extLst>
              <a:ext uri="{FF2B5EF4-FFF2-40B4-BE49-F238E27FC236}">
                <a16:creationId xmlns:a16="http://schemas.microsoft.com/office/drawing/2014/main" id="{2C4A486A-1FCE-41F1-59E5-AD59813ED62E}"/>
              </a:ext>
            </a:extLst>
          </p:cNvPr>
          <p:cNvPicPr>
            <a:picLocks noChangeAspect="1"/>
          </p:cNvPicPr>
          <p:nvPr/>
        </p:nvPicPr>
        <p:blipFill>
          <a:blip r:embed="rId8"/>
          <a:stretch>
            <a:fillRect/>
          </a:stretch>
        </p:blipFill>
        <p:spPr>
          <a:xfrm>
            <a:off x="7108600" y="4215241"/>
            <a:ext cx="1759862" cy="2117481"/>
          </a:xfrm>
          <a:prstGeom prst="rect">
            <a:avLst/>
          </a:prstGeom>
        </p:spPr>
      </p:pic>
      <p:pic>
        <p:nvPicPr>
          <p:cNvPr id="26" name="Picture 25">
            <a:extLst>
              <a:ext uri="{FF2B5EF4-FFF2-40B4-BE49-F238E27FC236}">
                <a16:creationId xmlns:a16="http://schemas.microsoft.com/office/drawing/2014/main" id="{0A9CA87A-3F16-A8B8-FC13-33E47F4504BE}"/>
              </a:ext>
            </a:extLst>
          </p:cNvPr>
          <p:cNvPicPr>
            <a:picLocks noChangeAspect="1"/>
          </p:cNvPicPr>
          <p:nvPr/>
        </p:nvPicPr>
        <p:blipFill rotWithShape="1">
          <a:blip r:embed="rId2"/>
          <a:srcRect b="84999"/>
          <a:stretch/>
        </p:blipFill>
        <p:spPr>
          <a:xfrm>
            <a:off x="9385086" y="1312367"/>
            <a:ext cx="2563951" cy="260401"/>
          </a:xfrm>
          <a:prstGeom prst="rect">
            <a:avLst/>
          </a:prstGeom>
        </p:spPr>
      </p:pic>
      <p:pic>
        <p:nvPicPr>
          <p:cNvPr id="31" name="Picture 30">
            <a:extLst>
              <a:ext uri="{FF2B5EF4-FFF2-40B4-BE49-F238E27FC236}">
                <a16:creationId xmlns:a16="http://schemas.microsoft.com/office/drawing/2014/main" id="{46427A4E-CC78-4210-54AA-72CFCD38C966}"/>
              </a:ext>
            </a:extLst>
          </p:cNvPr>
          <p:cNvPicPr>
            <a:picLocks noChangeAspect="1"/>
          </p:cNvPicPr>
          <p:nvPr/>
        </p:nvPicPr>
        <p:blipFill rotWithShape="1">
          <a:blip r:embed="rId9"/>
          <a:srcRect t="5023"/>
          <a:stretch/>
        </p:blipFill>
        <p:spPr>
          <a:xfrm>
            <a:off x="9821232" y="4199452"/>
            <a:ext cx="1468560" cy="2129379"/>
          </a:xfrm>
          <a:prstGeom prst="rect">
            <a:avLst/>
          </a:prstGeom>
        </p:spPr>
      </p:pic>
    </p:spTree>
    <p:extLst>
      <p:ext uri="{BB962C8B-B14F-4D97-AF65-F5344CB8AC3E}">
        <p14:creationId xmlns:p14="http://schemas.microsoft.com/office/powerpoint/2010/main" val="2159657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857BEBE-4840-3EEB-82B2-812BD43FC0E7}"/>
              </a:ext>
            </a:extLst>
          </p:cNvPr>
          <p:cNvSpPr/>
          <p:nvPr/>
        </p:nvSpPr>
        <p:spPr>
          <a:xfrm>
            <a:off x="198494" y="689368"/>
            <a:ext cx="11791950" cy="5928468"/>
          </a:xfrm>
          <a:prstGeom prst="rect">
            <a:avLst/>
          </a:prstGeom>
          <a:solidFill>
            <a:srgbClr val="00AE42"/>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ángulo 7">
            <a:extLst>
              <a:ext uri="{FF2B5EF4-FFF2-40B4-BE49-F238E27FC236}">
                <a16:creationId xmlns:a16="http://schemas.microsoft.com/office/drawing/2014/main" id="{7D461638-D5C1-144A-9E68-9D50A6763554}"/>
              </a:ext>
            </a:extLst>
          </p:cNvPr>
          <p:cNvSpPr/>
          <p:nvPr/>
        </p:nvSpPr>
        <p:spPr>
          <a:xfrm>
            <a:off x="0" y="0"/>
            <a:ext cx="12192000" cy="11713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069AD7"/>
              </a:solidFill>
              <a:effectLst/>
              <a:uLnTx/>
              <a:uFillTx/>
              <a:latin typeface="Calibri" panose="020F0502020204030204"/>
              <a:ea typeface="+mn-ea"/>
              <a:cs typeface="+mn-cs"/>
            </a:endParaRPr>
          </a:p>
        </p:txBody>
      </p:sp>
      <p:sp>
        <p:nvSpPr>
          <p:cNvPr id="17" name="Slide Number Placeholder 1">
            <a:extLst>
              <a:ext uri="{FF2B5EF4-FFF2-40B4-BE49-F238E27FC236}">
                <a16:creationId xmlns:a16="http://schemas.microsoft.com/office/drawing/2014/main" id="{091FA228-DA36-994F-81BA-4D2EC32C372A}"/>
              </a:ext>
            </a:extLst>
          </p:cNvPr>
          <p:cNvSpPr txBox="1">
            <a:spLocks/>
          </p:cNvSpPr>
          <p:nvPr/>
        </p:nvSpPr>
        <p:spPr>
          <a:xfrm>
            <a:off x="11628268" y="6509727"/>
            <a:ext cx="724355" cy="229646"/>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fld id="{24FE341A-D776-B44C-8E11-A595977E71A8}" type="slidenum">
              <a:rPr kumimoji="0" lang="en-US" sz="1100" b="0" i="0" u="none" strike="noStrike" kern="1200" cap="none" spc="0" normalizeH="0" baseline="0" noProof="0" smtClean="0">
                <a:ln>
                  <a:noFill/>
                </a:ln>
                <a:solidFill>
                  <a:srgbClr val="004D71"/>
                </a:solidFill>
                <a:effectLst/>
                <a:uLnTx/>
                <a:uFillTx/>
                <a:latin typeface="Gotham Book" pitchFamily="2" charset="0"/>
                <a:ea typeface="+mn-ea"/>
                <a:cs typeface="Gotham Book" pitchFamily="2" charset="0"/>
              </a:rPr>
              <a:pPr marL="0" marR="0" lvl="0" indent="0" algn="l" defTabSz="914377"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a:ln>
                <a:noFill/>
              </a:ln>
              <a:solidFill>
                <a:srgbClr val="004D71"/>
              </a:solidFill>
              <a:effectLst/>
              <a:uLnTx/>
              <a:uFillTx/>
              <a:latin typeface="Gotham Book" pitchFamily="2" charset="0"/>
              <a:ea typeface="+mn-ea"/>
              <a:cs typeface="Gotham Book" pitchFamily="2" charset="0"/>
            </a:endParaRPr>
          </a:p>
        </p:txBody>
      </p:sp>
      <p:cxnSp>
        <p:nvCxnSpPr>
          <p:cNvPr id="18" name="Conector recto 8">
            <a:extLst>
              <a:ext uri="{FF2B5EF4-FFF2-40B4-BE49-F238E27FC236}">
                <a16:creationId xmlns:a16="http://schemas.microsoft.com/office/drawing/2014/main" id="{FC4EAB9F-1781-434D-93CB-E5DD5F43EE7F}"/>
              </a:ext>
            </a:extLst>
          </p:cNvPr>
          <p:cNvCxnSpPr>
            <a:cxnSpLocks/>
          </p:cNvCxnSpPr>
          <p:nvPr/>
        </p:nvCxnSpPr>
        <p:spPr>
          <a:xfrm>
            <a:off x="11640341" y="6508800"/>
            <a:ext cx="0" cy="244442"/>
          </a:xfrm>
          <a:prstGeom prst="line">
            <a:avLst/>
          </a:prstGeom>
          <a:ln w="9525">
            <a:solidFill>
              <a:srgbClr val="004D71"/>
            </a:solidFill>
          </a:ln>
        </p:spPr>
        <p:style>
          <a:lnRef idx="1">
            <a:schemeClr val="dk1"/>
          </a:lnRef>
          <a:fillRef idx="0">
            <a:schemeClr val="dk1"/>
          </a:fillRef>
          <a:effectRef idx="0">
            <a:schemeClr val="dk1"/>
          </a:effectRef>
          <a:fontRef idx="minor">
            <a:schemeClr val="tx1"/>
          </a:fontRef>
        </p:style>
      </p:cxnSp>
      <p:sp>
        <p:nvSpPr>
          <p:cNvPr id="9" name="Marcador de contenido 3">
            <a:extLst>
              <a:ext uri="{FF2B5EF4-FFF2-40B4-BE49-F238E27FC236}">
                <a16:creationId xmlns:a16="http://schemas.microsoft.com/office/drawing/2014/main" id="{9A859CB7-4EDD-48FE-9344-3FCAE393D967}"/>
              </a:ext>
            </a:extLst>
          </p:cNvPr>
          <p:cNvSpPr txBox="1">
            <a:spLocks noChangeArrowheads="1"/>
          </p:cNvSpPr>
          <p:nvPr/>
        </p:nvSpPr>
        <p:spPr>
          <a:xfrm>
            <a:off x="469577" y="542402"/>
            <a:ext cx="11056902" cy="3365570"/>
          </a:xfrm>
          <a:prstGeom prst="rect">
            <a:avLst/>
          </a:prstGeom>
        </p:spPr>
        <p:txBody>
          <a:bodyPr>
            <a:normAutofit/>
          </a:bodyPr>
          <a:lstStyle>
            <a:defPPr>
              <a:defRPr lang="en-US"/>
            </a:defPPr>
            <a:lvl1pPr indent="0">
              <a:lnSpc>
                <a:spcPct val="90000"/>
              </a:lnSpc>
              <a:spcBef>
                <a:spcPts val="1000"/>
              </a:spcBef>
              <a:buFont typeface="Arial" panose="020B0604020202020204" pitchFamily="34" charset="0"/>
              <a:buNone/>
              <a:defRPr sz="2800">
                <a:solidFill>
                  <a:srgbClr val="044D6E"/>
                </a:solidFill>
                <a:latin typeface="Gotham Book"/>
                <a:ea typeface="Gotham Bold"/>
                <a:cs typeface="Gotham Bold"/>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spcBef>
                <a:spcPts val="0"/>
              </a:spcBef>
            </a:pPr>
            <a:r>
              <a:rPr lang="es-ES" sz="2100">
                <a:solidFill>
                  <a:srgbClr val="63666A"/>
                </a:solidFill>
              </a:rPr>
              <a:t> </a:t>
            </a:r>
          </a:p>
          <a:p>
            <a:pPr algn="just">
              <a:lnSpc>
                <a:spcPct val="120000"/>
              </a:lnSpc>
              <a:spcBef>
                <a:spcPts val="0"/>
              </a:spcBef>
            </a:pPr>
            <a:endParaRPr lang="es-ES" sz="2100">
              <a:solidFill>
                <a:srgbClr val="63666A"/>
              </a:solidFill>
            </a:endParaRPr>
          </a:p>
        </p:txBody>
      </p:sp>
      <p:sp>
        <p:nvSpPr>
          <p:cNvPr id="3" name="TextBox 2">
            <a:extLst>
              <a:ext uri="{FF2B5EF4-FFF2-40B4-BE49-F238E27FC236}">
                <a16:creationId xmlns:a16="http://schemas.microsoft.com/office/drawing/2014/main" id="{CF225902-C4C1-2C1B-6895-066BD7D0ABB9}"/>
              </a:ext>
            </a:extLst>
          </p:cNvPr>
          <p:cNvSpPr txBox="1"/>
          <p:nvPr/>
        </p:nvSpPr>
        <p:spPr>
          <a:xfrm>
            <a:off x="529804" y="832033"/>
            <a:ext cx="11342671" cy="461665"/>
          </a:xfrm>
          <a:prstGeom prst="rect">
            <a:avLst/>
          </a:prstGeom>
          <a:noFill/>
        </p:spPr>
        <p:txBody>
          <a:bodyPr wrap="square" rtlCol="0">
            <a:spAutoFit/>
          </a:bodyPr>
          <a:lstStyle/>
          <a:p>
            <a:r>
              <a:rPr lang="en-US" sz="2400">
                <a:solidFill>
                  <a:schemeClr val="bg1"/>
                </a:solidFill>
                <a:latin typeface="Montserrat ExtraBold" pitchFamily="2" charset="0"/>
              </a:rPr>
              <a:t>Small and Medium Enterprise (SME) &amp; Residential Landscapes</a:t>
            </a:r>
          </a:p>
        </p:txBody>
      </p:sp>
      <p:sp>
        <p:nvSpPr>
          <p:cNvPr id="7" name="TextBox 6">
            <a:extLst>
              <a:ext uri="{FF2B5EF4-FFF2-40B4-BE49-F238E27FC236}">
                <a16:creationId xmlns:a16="http://schemas.microsoft.com/office/drawing/2014/main" id="{DFF7973A-CDD6-07CE-C7AA-18FCD9EDE182}"/>
              </a:ext>
            </a:extLst>
          </p:cNvPr>
          <p:cNvSpPr txBox="1"/>
          <p:nvPr/>
        </p:nvSpPr>
        <p:spPr>
          <a:xfrm>
            <a:off x="495631" y="1263947"/>
            <a:ext cx="10413545" cy="646331"/>
          </a:xfrm>
          <a:prstGeom prst="rect">
            <a:avLst/>
          </a:prstGeom>
          <a:noFill/>
        </p:spPr>
        <p:txBody>
          <a:bodyPr wrap="square" rtlCol="0">
            <a:spAutoFit/>
          </a:bodyPr>
          <a:lstStyle/>
          <a:p>
            <a:pPr algn="l"/>
            <a:r>
              <a:rPr lang="en-US" sz="1800" b="0" i="0" u="none" strike="noStrike" baseline="0">
                <a:solidFill>
                  <a:schemeClr val="bg1"/>
                </a:solidFill>
                <a:latin typeface="Montserrat Medium" pitchFamily="2" charset="0"/>
              </a:rPr>
              <a:t>Due to extreme climate-related events, business continuity impact varies across the SME landscape based on years in business and vulnerability</a:t>
            </a:r>
            <a:endParaRPr lang="en-US">
              <a:solidFill>
                <a:schemeClr val="bg1"/>
              </a:solidFill>
              <a:latin typeface="Montserrat Medium" pitchFamily="2" charset="0"/>
            </a:endParaRPr>
          </a:p>
        </p:txBody>
      </p:sp>
      <p:pic>
        <p:nvPicPr>
          <p:cNvPr id="12" name="Graphic 11" descr="Modern architecture outline">
            <a:extLst>
              <a:ext uri="{FF2B5EF4-FFF2-40B4-BE49-F238E27FC236}">
                <a16:creationId xmlns:a16="http://schemas.microsoft.com/office/drawing/2014/main" id="{F9555EF2-E596-28A1-0FAF-6838227754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31017" y="1971529"/>
            <a:ext cx="1286264" cy="1286264"/>
          </a:xfrm>
          <a:prstGeom prst="rect">
            <a:avLst/>
          </a:prstGeom>
        </p:spPr>
      </p:pic>
      <p:sp>
        <p:nvSpPr>
          <p:cNvPr id="15" name="TextBox 14">
            <a:extLst>
              <a:ext uri="{FF2B5EF4-FFF2-40B4-BE49-F238E27FC236}">
                <a16:creationId xmlns:a16="http://schemas.microsoft.com/office/drawing/2014/main" id="{9FCF3AE2-163B-02B0-CF07-0C76735B7406}"/>
              </a:ext>
            </a:extLst>
          </p:cNvPr>
          <p:cNvSpPr txBox="1"/>
          <p:nvPr/>
        </p:nvSpPr>
        <p:spPr>
          <a:xfrm>
            <a:off x="620063" y="3090726"/>
            <a:ext cx="4987673" cy="1477328"/>
          </a:xfrm>
          <a:prstGeom prst="rect">
            <a:avLst/>
          </a:prstGeom>
          <a:noFill/>
        </p:spPr>
        <p:txBody>
          <a:bodyPr wrap="square" rtlCol="0">
            <a:spAutoFit/>
          </a:bodyPr>
          <a:lstStyle/>
          <a:p>
            <a:r>
              <a:rPr lang="en-US" sz="1800" b="1" kern="0">
                <a:solidFill>
                  <a:schemeClr val="bg1"/>
                </a:solidFill>
                <a:effectLst/>
                <a:latin typeface="Montserrat SemiBold" pitchFamily="2" charset="0"/>
                <a:ea typeface="Calibri" panose="020F0502020204030204" pitchFamily="34" charset="0"/>
                <a:cs typeface="Gotham-Book"/>
              </a:rPr>
              <a:t>Market sizing:</a:t>
            </a:r>
            <a:r>
              <a:rPr lang="en-US" sz="1800" kern="0">
                <a:solidFill>
                  <a:schemeClr val="bg1"/>
                </a:solidFill>
                <a:effectLst/>
                <a:latin typeface="Montserrat SemiBold" pitchFamily="2" charset="0"/>
                <a:ea typeface="Calibri" panose="020F0502020204030204" pitchFamily="34" charset="0"/>
                <a:cs typeface="Gotham-Book"/>
              </a:rPr>
              <a:t>  </a:t>
            </a:r>
            <a:r>
              <a:rPr lang="en-US" sz="1800" b="1" kern="0">
                <a:solidFill>
                  <a:schemeClr val="bg1"/>
                </a:solidFill>
                <a:effectLst/>
                <a:latin typeface="Montserrat ExtraBold" pitchFamily="2" charset="0"/>
                <a:ea typeface="Calibri" panose="020F0502020204030204" pitchFamily="34" charset="0"/>
                <a:cs typeface="Gotham-Book"/>
              </a:rPr>
              <a:t>Jamaica </a:t>
            </a:r>
            <a:r>
              <a:rPr lang="en-US" sz="1800" b="1" kern="0">
                <a:solidFill>
                  <a:schemeClr val="bg1"/>
                </a:solidFill>
                <a:latin typeface="Montserrat ExtraBold" pitchFamily="2" charset="0"/>
                <a:ea typeface="Calibri" panose="020F0502020204030204" pitchFamily="34" charset="0"/>
                <a:cs typeface="Gotham-Book"/>
              </a:rPr>
              <a:t>has</a:t>
            </a:r>
            <a:r>
              <a:rPr lang="en-US" sz="1800" kern="0">
                <a:solidFill>
                  <a:schemeClr val="bg1"/>
                </a:solidFill>
                <a:effectLst/>
                <a:latin typeface="Montserrat ExtraBold" pitchFamily="2" charset="0"/>
                <a:ea typeface="Calibri" panose="020F0502020204030204" pitchFamily="34" charset="0"/>
                <a:cs typeface="Gotham-Book"/>
              </a:rPr>
              <a:t> </a:t>
            </a:r>
            <a:r>
              <a:rPr lang="en-US" sz="1800" b="1" kern="0">
                <a:solidFill>
                  <a:schemeClr val="bg1"/>
                </a:solidFill>
                <a:effectLst/>
                <a:latin typeface="Montserrat ExtraBold" pitchFamily="2" charset="0"/>
                <a:ea typeface="Calibri" panose="020F0502020204030204" pitchFamily="34" charset="0"/>
                <a:cs typeface="Gotham-Book"/>
              </a:rPr>
              <a:t>711,331</a:t>
            </a:r>
            <a:r>
              <a:rPr lang="en-US" sz="1800" kern="0">
                <a:solidFill>
                  <a:schemeClr val="bg1"/>
                </a:solidFill>
                <a:effectLst/>
                <a:latin typeface="Montserrat ExtraBold" pitchFamily="2" charset="0"/>
                <a:ea typeface="Calibri" panose="020F0502020204030204" pitchFamily="34" charset="0"/>
                <a:cs typeface="Gotham-Book"/>
              </a:rPr>
              <a:t> </a:t>
            </a:r>
            <a:r>
              <a:rPr lang="en-US" sz="1800" b="1" kern="0">
                <a:solidFill>
                  <a:schemeClr val="bg1"/>
                </a:solidFill>
                <a:effectLst/>
                <a:latin typeface="Montserrat ExtraBold" pitchFamily="2" charset="0"/>
                <a:ea typeface="Calibri" panose="020F0502020204030204" pitchFamily="34" charset="0"/>
                <a:cs typeface="Gotham-Book"/>
              </a:rPr>
              <a:t>dwelling units</a:t>
            </a:r>
            <a:r>
              <a:rPr lang="en-US" sz="1800" b="1" kern="0">
                <a:solidFill>
                  <a:schemeClr val="bg1"/>
                </a:solidFill>
                <a:latin typeface="Montserrat SemiBold" pitchFamily="2" charset="0"/>
                <a:ea typeface="Calibri" panose="020F0502020204030204" pitchFamily="34" charset="0"/>
                <a:cs typeface="Gotham-Book"/>
              </a:rPr>
              <a:t>. C</a:t>
            </a:r>
            <a:r>
              <a:rPr lang="en-US" sz="1800" b="1" kern="0">
                <a:solidFill>
                  <a:schemeClr val="bg1"/>
                </a:solidFill>
                <a:effectLst/>
                <a:latin typeface="Montserrat SemiBold" pitchFamily="2" charset="0"/>
                <a:ea typeface="Calibri" panose="020F0502020204030204" pitchFamily="34" charset="0"/>
                <a:cs typeface="Gotham-Book"/>
              </a:rPr>
              <a:t>urrent demands outstrip market supply</a:t>
            </a:r>
            <a:r>
              <a:rPr lang="en-US" sz="1800" kern="0">
                <a:solidFill>
                  <a:schemeClr val="bg1"/>
                </a:solidFill>
                <a:effectLst/>
                <a:latin typeface="Montserrat SemiBold" pitchFamily="2" charset="0"/>
                <a:ea typeface="Calibri" panose="020F0502020204030204" pitchFamily="34" charset="0"/>
                <a:cs typeface="Gotham-Book"/>
              </a:rPr>
              <a:t> with </a:t>
            </a:r>
            <a:r>
              <a:rPr lang="en-US" sz="1800" b="1" kern="0">
                <a:solidFill>
                  <a:schemeClr val="bg1"/>
                </a:solidFill>
                <a:effectLst/>
                <a:latin typeface="Montserrat SemiBold" pitchFamily="2" charset="0"/>
                <a:ea typeface="Calibri" panose="020F0502020204030204" pitchFamily="34" charset="0"/>
                <a:cs typeface="Gotham-Book"/>
              </a:rPr>
              <a:t>deficits of unmet annual demands</a:t>
            </a:r>
            <a:r>
              <a:rPr lang="en-US" sz="1800" kern="0">
                <a:solidFill>
                  <a:schemeClr val="bg1"/>
                </a:solidFill>
                <a:effectLst/>
                <a:latin typeface="Montserrat SemiBold" pitchFamily="2" charset="0"/>
                <a:ea typeface="Calibri" panose="020F0502020204030204" pitchFamily="34" charset="0"/>
                <a:cs typeface="Gotham-Book"/>
              </a:rPr>
              <a:t> of </a:t>
            </a:r>
            <a:r>
              <a:rPr lang="en-US" sz="1800" b="1" kern="0">
                <a:solidFill>
                  <a:schemeClr val="bg1"/>
                </a:solidFill>
                <a:effectLst/>
                <a:latin typeface="Montserrat SemiBold" pitchFamily="2" charset="0"/>
                <a:ea typeface="Calibri" panose="020F0502020204030204" pitchFamily="34" charset="0"/>
                <a:cs typeface="Gotham-Book"/>
              </a:rPr>
              <a:t>15,000</a:t>
            </a:r>
            <a:r>
              <a:rPr lang="en-US" sz="1800" kern="0">
                <a:solidFill>
                  <a:schemeClr val="bg1"/>
                </a:solidFill>
                <a:effectLst/>
                <a:latin typeface="Montserrat SemiBold" pitchFamily="2" charset="0"/>
                <a:ea typeface="Calibri" panose="020F0502020204030204" pitchFamily="34" charset="0"/>
                <a:cs typeface="Gotham-Book"/>
              </a:rPr>
              <a:t> </a:t>
            </a:r>
            <a:r>
              <a:rPr lang="en-US" sz="1800" kern="0">
                <a:solidFill>
                  <a:schemeClr val="bg1"/>
                </a:solidFill>
                <a:latin typeface="Montserrat SemiBold" pitchFamily="2" charset="0"/>
                <a:ea typeface="Calibri" panose="020F0502020204030204" pitchFamily="34" charset="0"/>
                <a:cs typeface="Gotham-Book"/>
              </a:rPr>
              <a:t>for </a:t>
            </a:r>
            <a:r>
              <a:rPr lang="en-US" sz="1800" kern="0">
                <a:solidFill>
                  <a:schemeClr val="bg1"/>
                </a:solidFill>
                <a:effectLst/>
                <a:latin typeface="Montserrat SemiBold" pitchFamily="2" charset="0"/>
                <a:ea typeface="Calibri" panose="020F0502020204030204" pitchFamily="34" charset="0"/>
                <a:cs typeface="Gotham-Book"/>
              </a:rPr>
              <a:t>Jamaica per year</a:t>
            </a:r>
            <a:endParaRPr lang="en-US">
              <a:solidFill>
                <a:schemeClr val="bg1"/>
              </a:solidFill>
              <a:latin typeface="Montserrat SemiBold" pitchFamily="2" charset="0"/>
            </a:endParaRPr>
          </a:p>
        </p:txBody>
      </p:sp>
      <p:pic>
        <p:nvPicPr>
          <p:cNvPr id="19" name="Graphic 18" descr="House with solid fill">
            <a:extLst>
              <a:ext uri="{FF2B5EF4-FFF2-40B4-BE49-F238E27FC236}">
                <a16:creationId xmlns:a16="http://schemas.microsoft.com/office/drawing/2014/main" id="{F3C65667-FD92-4836-F274-A206F54382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77509" y="2073502"/>
            <a:ext cx="914400" cy="914400"/>
          </a:xfrm>
          <a:prstGeom prst="rect">
            <a:avLst/>
          </a:prstGeom>
        </p:spPr>
      </p:pic>
      <p:pic>
        <p:nvPicPr>
          <p:cNvPr id="20" name="Graphic 19" descr="House with solid fill">
            <a:extLst>
              <a:ext uri="{FF2B5EF4-FFF2-40B4-BE49-F238E27FC236}">
                <a16:creationId xmlns:a16="http://schemas.microsoft.com/office/drawing/2014/main" id="{1CB9CA88-027A-420E-F38B-24C506095F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24404" y="2073502"/>
            <a:ext cx="914400" cy="914400"/>
          </a:xfrm>
          <a:prstGeom prst="rect">
            <a:avLst/>
          </a:prstGeom>
        </p:spPr>
      </p:pic>
      <p:pic>
        <p:nvPicPr>
          <p:cNvPr id="21" name="Graphic 20" descr="House with solid fill">
            <a:extLst>
              <a:ext uri="{FF2B5EF4-FFF2-40B4-BE49-F238E27FC236}">
                <a16:creationId xmlns:a16="http://schemas.microsoft.com/office/drawing/2014/main" id="{4FE4EC80-90EC-5258-506C-E5BEA17E1E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71299" y="2073502"/>
            <a:ext cx="914400" cy="914400"/>
          </a:xfrm>
          <a:prstGeom prst="rect">
            <a:avLst/>
          </a:prstGeom>
        </p:spPr>
      </p:pic>
      <p:sp>
        <p:nvSpPr>
          <p:cNvPr id="22" name="TextBox 21">
            <a:extLst>
              <a:ext uri="{FF2B5EF4-FFF2-40B4-BE49-F238E27FC236}">
                <a16:creationId xmlns:a16="http://schemas.microsoft.com/office/drawing/2014/main" id="{61332ECF-F921-CC35-289B-48B9B190F33A}"/>
              </a:ext>
            </a:extLst>
          </p:cNvPr>
          <p:cNvSpPr txBox="1"/>
          <p:nvPr/>
        </p:nvSpPr>
        <p:spPr>
          <a:xfrm>
            <a:off x="5597314" y="3035090"/>
            <a:ext cx="6133164" cy="1477328"/>
          </a:xfrm>
          <a:prstGeom prst="rect">
            <a:avLst/>
          </a:prstGeom>
          <a:noFill/>
        </p:spPr>
        <p:txBody>
          <a:bodyPr wrap="square" lIns="91440" tIns="45720" rIns="91440" bIns="45720" rtlCol="0" anchor="t">
            <a:spAutoFit/>
          </a:bodyPr>
          <a:lstStyle/>
          <a:p>
            <a:pPr algn="just"/>
            <a:r>
              <a:rPr lang="en-US" kern="0">
                <a:solidFill>
                  <a:schemeClr val="bg1"/>
                </a:solidFill>
                <a:effectLst/>
                <a:latin typeface="Montserrat SemiBold"/>
                <a:ea typeface="Calibri"/>
                <a:cs typeface="Gotham-Book"/>
              </a:rPr>
              <a:t>Architypes1 were proposed for residential and commercial buildings to enable cost comparison of resilience measures. They consist of </a:t>
            </a:r>
            <a:r>
              <a:rPr lang="en-US" kern="0">
                <a:solidFill>
                  <a:schemeClr val="bg1"/>
                </a:solidFill>
                <a:effectLst/>
                <a:latin typeface="Montserrat ExtraBold"/>
                <a:ea typeface="Calibri"/>
                <a:cs typeface="Gotham-Book"/>
              </a:rPr>
              <a:t>70m2 affordable-income housing solutions SME buildings are 465m2.</a:t>
            </a:r>
            <a:r>
              <a:rPr lang="en-US" kern="0">
                <a:latin typeface="Montserrat SemiBold"/>
                <a:ea typeface="Calibri"/>
                <a:cs typeface="Gotham-Book"/>
              </a:rPr>
              <a:t> </a:t>
            </a:r>
            <a:endParaRPr lang="en-US" sz="1600" kern="0">
              <a:solidFill>
                <a:schemeClr val="bg1"/>
              </a:solidFill>
              <a:latin typeface="Montserrat ExtraBold"/>
              <a:ea typeface="Calibri"/>
            </a:endParaRPr>
          </a:p>
        </p:txBody>
      </p:sp>
      <p:pic>
        <p:nvPicPr>
          <p:cNvPr id="23" name="Picture 22" descr="A blue and black text&#10;&#10;Description automatically generated with medium confidence">
            <a:extLst>
              <a:ext uri="{FF2B5EF4-FFF2-40B4-BE49-F238E27FC236}">
                <a16:creationId xmlns:a16="http://schemas.microsoft.com/office/drawing/2014/main" id="{8BADF863-55E4-4A0E-ADF2-823E1D9C7F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9642" y="236312"/>
            <a:ext cx="2241884" cy="417517"/>
          </a:xfrm>
          <a:prstGeom prst="rect">
            <a:avLst/>
          </a:prstGeom>
        </p:spPr>
      </p:pic>
      <p:sp>
        <p:nvSpPr>
          <p:cNvPr id="5" name="TextBox 4">
            <a:extLst>
              <a:ext uri="{FF2B5EF4-FFF2-40B4-BE49-F238E27FC236}">
                <a16:creationId xmlns:a16="http://schemas.microsoft.com/office/drawing/2014/main" id="{E470CAF3-3635-C380-B67F-B9F759CA1236}"/>
              </a:ext>
            </a:extLst>
          </p:cNvPr>
          <p:cNvSpPr txBox="1"/>
          <p:nvPr/>
        </p:nvSpPr>
        <p:spPr>
          <a:xfrm>
            <a:off x="642806" y="5225585"/>
            <a:ext cx="1111491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bg1"/>
                </a:solidFill>
                <a:latin typeface="Montserrat SemiBold"/>
              </a:rPr>
              <a:t>The 5-year potential for residential property development market in Jamaica is estimated </a:t>
            </a:r>
            <a:r>
              <a:rPr lang="en-US" sz="1600" dirty="0">
                <a:solidFill>
                  <a:schemeClr val="bg1"/>
                </a:solidFill>
                <a:latin typeface="Montserrat ExtraBold"/>
              </a:rPr>
              <a:t>US$14.8 billion, respectively; while for commercial property, the market is US$2.2 billion.</a:t>
            </a:r>
            <a:endParaRPr lang="en-US" dirty="0">
              <a:solidFill>
                <a:schemeClr val="bg1"/>
              </a:solidFill>
            </a:endParaRPr>
          </a:p>
        </p:txBody>
      </p:sp>
    </p:spTree>
    <p:extLst>
      <p:ext uri="{BB962C8B-B14F-4D97-AF65-F5344CB8AC3E}">
        <p14:creationId xmlns:p14="http://schemas.microsoft.com/office/powerpoint/2010/main" val="3673078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7D461638-D5C1-144A-9E68-9D50A6763554}"/>
              </a:ext>
            </a:extLst>
          </p:cNvPr>
          <p:cNvSpPr/>
          <p:nvPr/>
        </p:nvSpPr>
        <p:spPr>
          <a:xfrm>
            <a:off x="0" y="0"/>
            <a:ext cx="12192000" cy="11713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069AD7"/>
              </a:solidFill>
              <a:effectLst/>
              <a:uLnTx/>
              <a:uFillTx/>
              <a:latin typeface="Calibri" panose="020F0502020204030204"/>
              <a:ea typeface="+mn-ea"/>
              <a:cs typeface="+mn-cs"/>
            </a:endParaRPr>
          </a:p>
        </p:txBody>
      </p:sp>
      <p:sp>
        <p:nvSpPr>
          <p:cNvPr id="17" name="Slide Number Placeholder 1">
            <a:extLst>
              <a:ext uri="{FF2B5EF4-FFF2-40B4-BE49-F238E27FC236}">
                <a16:creationId xmlns:a16="http://schemas.microsoft.com/office/drawing/2014/main" id="{091FA228-DA36-994F-81BA-4D2EC32C372A}"/>
              </a:ext>
            </a:extLst>
          </p:cNvPr>
          <p:cNvSpPr txBox="1">
            <a:spLocks/>
          </p:cNvSpPr>
          <p:nvPr/>
        </p:nvSpPr>
        <p:spPr>
          <a:xfrm>
            <a:off x="11628268" y="6509727"/>
            <a:ext cx="724355" cy="229646"/>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fld id="{24FE341A-D776-B44C-8E11-A595977E71A8}" type="slidenum">
              <a:rPr kumimoji="0" lang="en-US" sz="1100" b="0" i="0" u="none" strike="noStrike" kern="1200" cap="none" spc="0" normalizeH="0" baseline="0" noProof="0" smtClean="0">
                <a:ln>
                  <a:noFill/>
                </a:ln>
                <a:solidFill>
                  <a:srgbClr val="004D71"/>
                </a:solidFill>
                <a:effectLst/>
                <a:uLnTx/>
                <a:uFillTx/>
                <a:latin typeface="Gotham Book" pitchFamily="2" charset="0"/>
                <a:ea typeface="+mn-ea"/>
                <a:cs typeface="Gotham Book" pitchFamily="2" charset="0"/>
              </a:rPr>
              <a:pPr marL="0" marR="0" lvl="0" indent="0" algn="l" defTabSz="914377"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a:ln>
                <a:noFill/>
              </a:ln>
              <a:solidFill>
                <a:srgbClr val="004D71"/>
              </a:solidFill>
              <a:effectLst/>
              <a:uLnTx/>
              <a:uFillTx/>
              <a:latin typeface="Gotham Book" pitchFamily="2" charset="0"/>
              <a:ea typeface="+mn-ea"/>
              <a:cs typeface="Gotham Book" pitchFamily="2" charset="0"/>
            </a:endParaRPr>
          </a:p>
        </p:txBody>
      </p:sp>
      <p:cxnSp>
        <p:nvCxnSpPr>
          <p:cNvPr id="18" name="Conector recto 8">
            <a:extLst>
              <a:ext uri="{FF2B5EF4-FFF2-40B4-BE49-F238E27FC236}">
                <a16:creationId xmlns:a16="http://schemas.microsoft.com/office/drawing/2014/main" id="{FC4EAB9F-1781-434D-93CB-E5DD5F43EE7F}"/>
              </a:ext>
            </a:extLst>
          </p:cNvPr>
          <p:cNvCxnSpPr>
            <a:cxnSpLocks/>
          </p:cNvCxnSpPr>
          <p:nvPr/>
        </p:nvCxnSpPr>
        <p:spPr>
          <a:xfrm>
            <a:off x="11640341" y="6508800"/>
            <a:ext cx="0" cy="244442"/>
          </a:xfrm>
          <a:prstGeom prst="line">
            <a:avLst/>
          </a:prstGeom>
          <a:ln w="9525">
            <a:solidFill>
              <a:srgbClr val="004D71"/>
            </a:solidFill>
          </a:ln>
        </p:spPr>
        <p:style>
          <a:lnRef idx="1">
            <a:schemeClr val="dk1"/>
          </a:lnRef>
          <a:fillRef idx="0">
            <a:schemeClr val="dk1"/>
          </a:fillRef>
          <a:effectRef idx="0">
            <a:schemeClr val="dk1"/>
          </a:effectRef>
          <a:fontRef idx="minor">
            <a:schemeClr val="tx1"/>
          </a:fontRef>
        </p:style>
      </p:cxnSp>
      <p:sp>
        <p:nvSpPr>
          <p:cNvPr id="9" name="Marcador de contenido 3">
            <a:extLst>
              <a:ext uri="{FF2B5EF4-FFF2-40B4-BE49-F238E27FC236}">
                <a16:creationId xmlns:a16="http://schemas.microsoft.com/office/drawing/2014/main" id="{9A859CB7-4EDD-48FE-9344-3FCAE393D967}"/>
              </a:ext>
            </a:extLst>
          </p:cNvPr>
          <p:cNvSpPr txBox="1">
            <a:spLocks noChangeArrowheads="1"/>
          </p:cNvSpPr>
          <p:nvPr/>
        </p:nvSpPr>
        <p:spPr>
          <a:xfrm>
            <a:off x="469577" y="542402"/>
            <a:ext cx="11056902" cy="3365570"/>
          </a:xfrm>
          <a:prstGeom prst="rect">
            <a:avLst/>
          </a:prstGeom>
        </p:spPr>
        <p:txBody>
          <a:bodyPr>
            <a:normAutofit/>
          </a:bodyPr>
          <a:lstStyle>
            <a:defPPr>
              <a:defRPr lang="en-US"/>
            </a:defPPr>
            <a:lvl1pPr indent="0">
              <a:lnSpc>
                <a:spcPct val="90000"/>
              </a:lnSpc>
              <a:spcBef>
                <a:spcPts val="1000"/>
              </a:spcBef>
              <a:buFont typeface="Arial" panose="020B0604020202020204" pitchFamily="34" charset="0"/>
              <a:buNone/>
              <a:defRPr sz="2800">
                <a:solidFill>
                  <a:srgbClr val="044D6E"/>
                </a:solidFill>
                <a:latin typeface="Gotham Book"/>
                <a:ea typeface="Gotham Bold"/>
                <a:cs typeface="Gotham Bold"/>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spcBef>
                <a:spcPts val="0"/>
              </a:spcBef>
            </a:pPr>
            <a:r>
              <a:rPr lang="es-ES" sz="2100">
                <a:solidFill>
                  <a:srgbClr val="63666A"/>
                </a:solidFill>
              </a:rPr>
              <a:t> </a:t>
            </a:r>
          </a:p>
          <a:p>
            <a:pPr algn="just">
              <a:lnSpc>
                <a:spcPct val="120000"/>
              </a:lnSpc>
              <a:spcBef>
                <a:spcPts val="0"/>
              </a:spcBef>
            </a:pPr>
            <a:endParaRPr lang="es-ES" sz="2100">
              <a:solidFill>
                <a:srgbClr val="63666A"/>
              </a:solidFill>
            </a:endParaRPr>
          </a:p>
        </p:txBody>
      </p:sp>
      <p:sp>
        <p:nvSpPr>
          <p:cNvPr id="2" name="Arrow: Pentagon 1">
            <a:extLst>
              <a:ext uri="{FF2B5EF4-FFF2-40B4-BE49-F238E27FC236}">
                <a16:creationId xmlns:a16="http://schemas.microsoft.com/office/drawing/2014/main" id="{20FEDA21-1DC5-C6DF-5772-66CE8D28276A}"/>
              </a:ext>
            </a:extLst>
          </p:cNvPr>
          <p:cNvSpPr/>
          <p:nvPr/>
        </p:nvSpPr>
        <p:spPr>
          <a:xfrm>
            <a:off x="179562" y="1980439"/>
            <a:ext cx="1661429" cy="2233623"/>
          </a:xfrm>
          <a:prstGeom prst="homePlate">
            <a:avLst>
              <a:gd name="adj" fmla="val 50000"/>
            </a:avLst>
          </a:prstGeom>
          <a:gradFill flip="none" rotWithShape="1">
            <a:gsLst>
              <a:gs pos="0">
                <a:srgbClr val="00AE42">
                  <a:tint val="66000"/>
                  <a:satMod val="160000"/>
                </a:srgbClr>
              </a:gs>
              <a:gs pos="50000">
                <a:srgbClr val="00AE42">
                  <a:tint val="44500"/>
                  <a:satMod val="160000"/>
                </a:srgbClr>
              </a:gs>
              <a:gs pos="100000">
                <a:srgbClr val="00AE42">
                  <a:tint val="23500"/>
                  <a:satMod val="160000"/>
                </a:srgbClr>
              </a:gs>
            </a:gsLst>
            <a:lin ang="2700000" scaled="1"/>
            <a:tileRect/>
          </a:gradFill>
          <a:ln>
            <a:solidFill>
              <a:srgbClr val="564A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7">
            <a:extLst>
              <a:ext uri="{FF2B5EF4-FFF2-40B4-BE49-F238E27FC236}">
                <a16:creationId xmlns:a16="http://schemas.microsoft.com/office/drawing/2014/main" id="{27CAC4B7-AB0F-60E4-C0EF-3D1909BC9B9E}"/>
              </a:ext>
            </a:extLst>
          </p:cNvPr>
          <p:cNvSpPr txBox="1">
            <a:spLocks/>
          </p:cNvSpPr>
          <p:nvPr/>
        </p:nvSpPr>
        <p:spPr>
          <a:xfrm>
            <a:off x="179562" y="2720623"/>
            <a:ext cx="1661428" cy="9369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accent1"/>
                </a:solidFill>
                <a:latin typeface="Verdana" panose="020B0604030504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JM" sz="2100" dirty="0">
                <a:solidFill>
                  <a:srgbClr val="564A44"/>
                </a:solidFill>
                <a:latin typeface="Montserrat SemiBold" pitchFamily="2" charset="0"/>
              </a:rPr>
              <a:t>Savings</a:t>
            </a:r>
            <a:br>
              <a:rPr lang="en-JM" sz="2100" dirty="0">
                <a:solidFill>
                  <a:srgbClr val="564A44"/>
                </a:solidFill>
                <a:latin typeface="Montserrat SemiBold" pitchFamily="2" charset="0"/>
              </a:rPr>
            </a:br>
            <a:r>
              <a:rPr lang="en-JM" sz="2100" dirty="0">
                <a:solidFill>
                  <a:srgbClr val="564A44"/>
                </a:solidFill>
                <a:latin typeface="Montserrat SemiBold" pitchFamily="2" charset="0"/>
              </a:rPr>
              <a:t>Estimates</a:t>
            </a:r>
          </a:p>
          <a:p>
            <a:endParaRPr lang="en-US" dirty="0"/>
          </a:p>
        </p:txBody>
      </p:sp>
      <p:sp>
        <p:nvSpPr>
          <p:cNvPr id="5" name="TextBox 4">
            <a:extLst>
              <a:ext uri="{FF2B5EF4-FFF2-40B4-BE49-F238E27FC236}">
                <a16:creationId xmlns:a16="http://schemas.microsoft.com/office/drawing/2014/main" id="{CC43DBE1-7E65-8A3B-22E9-EA74F0323BD8}"/>
              </a:ext>
            </a:extLst>
          </p:cNvPr>
          <p:cNvSpPr txBox="1"/>
          <p:nvPr/>
        </p:nvSpPr>
        <p:spPr>
          <a:xfrm>
            <a:off x="0" y="31993"/>
            <a:ext cx="3848556" cy="584775"/>
          </a:xfrm>
          <a:prstGeom prst="rect">
            <a:avLst/>
          </a:prstGeom>
          <a:noFill/>
        </p:spPr>
        <p:txBody>
          <a:bodyPr wrap="square" rtlCol="0">
            <a:spAutoFit/>
          </a:bodyPr>
          <a:lstStyle/>
          <a:p>
            <a:r>
              <a:rPr lang="en-US" sz="3200" dirty="0">
                <a:solidFill>
                  <a:srgbClr val="564A44"/>
                </a:solidFill>
                <a:latin typeface="Montserrat ExtraBold" pitchFamily="2" charset="0"/>
              </a:rPr>
              <a:t>OPPORTUNITIES</a:t>
            </a:r>
            <a:endParaRPr lang="en-US" sz="2400" dirty="0">
              <a:solidFill>
                <a:schemeClr val="bg1"/>
              </a:solidFill>
              <a:latin typeface="Montserrat ExtraBold" pitchFamily="2" charset="0"/>
            </a:endParaRPr>
          </a:p>
        </p:txBody>
      </p:sp>
      <p:sp>
        <p:nvSpPr>
          <p:cNvPr id="6" name="TextBox 5">
            <a:extLst>
              <a:ext uri="{FF2B5EF4-FFF2-40B4-BE49-F238E27FC236}">
                <a16:creationId xmlns:a16="http://schemas.microsoft.com/office/drawing/2014/main" id="{4CC086B2-6D7B-E6FC-5EEA-68E61F03CBBE}"/>
              </a:ext>
            </a:extLst>
          </p:cNvPr>
          <p:cNvSpPr txBox="1"/>
          <p:nvPr/>
        </p:nvSpPr>
        <p:spPr>
          <a:xfrm>
            <a:off x="43566" y="4528514"/>
            <a:ext cx="2769834" cy="1200329"/>
          </a:xfrm>
          <a:prstGeom prst="rect">
            <a:avLst/>
          </a:prstGeom>
          <a:noFill/>
        </p:spPr>
        <p:txBody>
          <a:bodyPr wrap="square">
            <a:spAutoFit/>
          </a:bodyPr>
          <a:lstStyle/>
          <a:p>
            <a:pPr marL="0" marR="0">
              <a:spcBef>
                <a:spcPts val="0"/>
              </a:spcBef>
              <a:spcAft>
                <a:spcPts val="0"/>
              </a:spcAft>
            </a:pPr>
            <a:r>
              <a:rPr lang="en-US" sz="1600" kern="0" dirty="0">
                <a:solidFill>
                  <a:srgbClr val="FF0000"/>
                </a:solidFill>
                <a:effectLst/>
                <a:latin typeface="Montserrat SemiBold" pitchFamily="2" charset="0"/>
                <a:ea typeface="Calibri" panose="020F0502020204030204" pitchFamily="34" charset="0"/>
                <a:cs typeface="Gotham-Book" panose="02000603040000020004"/>
              </a:rPr>
              <a:t>*</a:t>
            </a:r>
            <a:r>
              <a:rPr lang="en-US" sz="1400" kern="0" dirty="0">
                <a:solidFill>
                  <a:srgbClr val="FF0000"/>
                </a:solidFill>
                <a:effectLst/>
                <a:latin typeface="Montserrat SemiBold" pitchFamily="2" charset="0"/>
                <a:ea typeface="Calibri" panose="020F0502020204030204" pitchFamily="34" charset="0"/>
                <a:cs typeface="Gotham-Book" panose="02000603040000020004"/>
              </a:rPr>
              <a:t>Paying a 1-2% premium</a:t>
            </a:r>
          </a:p>
          <a:p>
            <a:pPr marL="0" marR="0">
              <a:spcBef>
                <a:spcPts val="0"/>
              </a:spcBef>
              <a:spcAft>
                <a:spcPts val="0"/>
              </a:spcAft>
            </a:pPr>
            <a:r>
              <a:rPr lang="en-US" sz="1400" kern="0" dirty="0">
                <a:solidFill>
                  <a:srgbClr val="564A44"/>
                </a:solidFill>
                <a:effectLst/>
                <a:latin typeface="Montserrat SemiBold" pitchFamily="2" charset="0"/>
                <a:ea typeface="Calibri" panose="020F0502020204030204" pitchFamily="34" charset="0"/>
                <a:cs typeface="Gotham-Book" panose="02000603040000020004"/>
              </a:rPr>
              <a:t>for property resiliency measures can offer financial </a:t>
            </a:r>
            <a:r>
              <a:rPr lang="en-US" sz="1400" kern="0" dirty="0">
                <a:solidFill>
                  <a:srgbClr val="FF0000"/>
                </a:solidFill>
                <a:effectLst/>
                <a:latin typeface="Montserrat SemiBold" pitchFamily="2" charset="0"/>
                <a:ea typeface="Calibri" panose="020F0502020204030204" pitchFamily="34" charset="0"/>
                <a:cs typeface="Gotham-Book" panose="02000603040000020004"/>
              </a:rPr>
              <a:t>benefits </a:t>
            </a:r>
          </a:p>
          <a:p>
            <a:pPr marL="0" marR="0">
              <a:spcBef>
                <a:spcPts val="0"/>
              </a:spcBef>
              <a:spcAft>
                <a:spcPts val="0"/>
              </a:spcAft>
            </a:pPr>
            <a:r>
              <a:rPr lang="en-US" sz="1400" kern="0" dirty="0">
                <a:solidFill>
                  <a:srgbClr val="FF0000"/>
                </a:solidFill>
                <a:effectLst/>
                <a:latin typeface="Montserrat SemiBold" pitchFamily="2" charset="0"/>
                <a:ea typeface="Calibri" panose="020F0502020204030204" pitchFamily="34" charset="0"/>
                <a:cs typeface="Gotham-Book" panose="02000603040000020004"/>
              </a:rPr>
              <a:t>up to 30-fold </a:t>
            </a:r>
            <a:r>
              <a:rPr lang="en-US" sz="1400" kern="0" dirty="0">
                <a:solidFill>
                  <a:srgbClr val="564A44"/>
                </a:solidFill>
                <a:effectLst/>
                <a:latin typeface="Montserrat SemiBold" pitchFamily="2" charset="0"/>
                <a:ea typeface="Calibri" panose="020F0502020204030204" pitchFamily="34" charset="0"/>
                <a:cs typeface="Gotham-Book" panose="02000603040000020004"/>
              </a:rPr>
              <a:t>over </a:t>
            </a:r>
            <a:r>
              <a:rPr lang="en-US" sz="1400" kern="0" dirty="0">
                <a:solidFill>
                  <a:srgbClr val="564A44"/>
                </a:solidFill>
                <a:latin typeface="Montserrat SemiBold" pitchFamily="2" charset="0"/>
                <a:ea typeface="Calibri" panose="020F0502020204030204" pitchFamily="34" charset="0"/>
                <a:cs typeface="Gotham-Book" panose="02000603040000020004"/>
              </a:rPr>
              <a:t>5</a:t>
            </a:r>
            <a:r>
              <a:rPr lang="en-US" sz="1400" kern="0" dirty="0">
                <a:solidFill>
                  <a:srgbClr val="564A44"/>
                </a:solidFill>
                <a:effectLst/>
                <a:latin typeface="Montserrat SemiBold" pitchFamily="2" charset="0"/>
                <a:ea typeface="Calibri" panose="020F0502020204030204" pitchFamily="34" charset="0"/>
                <a:cs typeface="Gotham-Book" panose="02000603040000020004"/>
              </a:rPr>
              <a:t> years</a:t>
            </a:r>
            <a:endParaRPr lang="en-US" sz="1400" dirty="0">
              <a:solidFill>
                <a:srgbClr val="564A44"/>
              </a:solidFill>
              <a:effectLst/>
              <a:latin typeface="Montserrat SemiBold" pitchFamily="2" charset="0"/>
              <a:ea typeface="Calibri" panose="020F0502020204030204" pitchFamily="34" charset="0"/>
            </a:endParaRPr>
          </a:p>
        </p:txBody>
      </p:sp>
      <p:sp>
        <p:nvSpPr>
          <p:cNvPr id="14" name="Text Placeholder 8">
            <a:extLst>
              <a:ext uri="{FF2B5EF4-FFF2-40B4-BE49-F238E27FC236}">
                <a16:creationId xmlns:a16="http://schemas.microsoft.com/office/drawing/2014/main" id="{064CDDE6-0E05-7000-E999-F2E3E4905830}"/>
              </a:ext>
            </a:extLst>
          </p:cNvPr>
          <p:cNvSpPr txBox="1">
            <a:spLocks/>
          </p:cNvSpPr>
          <p:nvPr/>
        </p:nvSpPr>
        <p:spPr>
          <a:xfrm>
            <a:off x="0" y="521212"/>
            <a:ext cx="5524500" cy="5446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accent1"/>
                </a:solidFill>
                <a:latin typeface="Verdana" panose="020B0604030504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564A44"/>
                </a:solidFill>
                <a:latin typeface="Montserrat Medium" pitchFamily="2" charset="0"/>
              </a:rPr>
              <a:t>The Business Case</a:t>
            </a:r>
          </a:p>
        </p:txBody>
      </p:sp>
      <p:pic>
        <p:nvPicPr>
          <p:cNvPr id="15" name="Picture Placeholder 8">
            <a:extLst>
              <a:ext uri="{FF2B5EF4-FFF2-40B4-BE49-F238E27FC236}">
                <a16:creationId xmlns:a16="http://schemas.microsoft.com/office/drawing/2014/main" id="{B3D1227E-AFA3-8606-24E3-4F77C724B292}"/>
              </a:ext>
            </a:extLst>
          </p:cNvPr>
          <p:cNvPicPr>
            <a:picLocks noChangeAspect="1"/>
          </p:cNvPicPr>
          <p:nvPr/>
        </p:nvPicPr>
        <p:blipFill rotWithShape="1">
          <a:blip r:embed="rId3">
            <a:extLst>
              <a:ext uri="{28A0092B-C50C-407E-A947-70E740481C1C}">
                <a14:useLocalDpi xmlns:a14="http://schemas.microsoft.com/office/drawing/2010/main" val="0"/>
              </a:ext>
            </a:extLst>
          </a:blip>
          <a:srcRect l="777" t="7949" r="-777" b="-1395"/>
          <a:stretch/>
        </p:blipFill>
        <p:spPr>
          <a:xfrm>
            <a:off x="2615526" y="541938"/>
            <a:ext cx="9576474" cy="6385803"/>
          </a:xfrm>
          <a:prstGeom prst="rect">
            <a:avLst/>
          </a:prstGeom>
          <a:ln>
            <a:noFill/>
          </a:ln>
          <a:effectLst>
            <a:outerShdw blurRad="190500" algn="tl" rotWithShape="0">
              <a:srgbClr val="000000">
                <a:alpha val="70000"/>
              </a:srgbClr>
            </a:outerShdw>
          </a:effectLst>
        </p:spPr>
      </p:pic>
      <p:pic>
        <p:nvPicPr>
          <p:cNvPr id="16" name="Picture 15" descr="A blue and black text&#10;&#10;Description automatically generated with medium confidence">
            <a:extLst>
              <a:ext uri="{FF2B5EF4-FFF2-40B4-BE49-F238E27FC236}">
                <a16:creationId xmlns:a16="http://schemas.microsoft.com/office/drawing/2014/main" id="{2EB66496-9C36-8855-43D3-3B7746092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0116" y="124421"/>
            <a:ext cx="2241884" cy="417517"/>
          </a:xfrm>
          <a:prstGeom prst="rect">
            <a:avLst/>
          </a:prstGeom>
        </p:spPr>
      </p:pic>
    </p:spTree>
    <p:extLst>
      <p:ext uri="{BB962C8B-B14F-4D97-AF65-F5344CB8AC3E}">
        <p14:creationId xmlns:p14="http://schemas.microsoft.com/office/powerpoint/2010/main" val="1757408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7D461638-D5C1-144A-9E68-9D50A6763554}"/>
              </a:ext>
            </a:extLst>
          </p:cNvPr>
          <p:cNvSpPr/>
          <p:nvPr/>
        </p:nvSpPr>
        <p:spPr>
          <a:xfrm>
            <a:off x="0" y="0"/>
            <a:ext cx="12192000" cy="11713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069AD7"/>
              </a:solidFill>
              <a:effectLst/>
              <a:uLnTx/>
              <a:uFillTx/>
              <a:latin typeface="Calibri" panose="020F0502020204030204"/>
              <a:ea typeface="+mn-ea"/>
              <a:cs typeface="+mn-cs"/>
            </a:endParaRPr>
          </a:p>
        </p:txBody>
      </p:sp>
      <p:sp>
        <p:nvSpPr>
          <p:cNvPr id="17" name="Slide Number Placeholder 1">
            <a:extLst>
              <a:ext uri="{FF2B5EF4-FFF2-40B4-BE49-F238E27FC236}">
                <a16:creationId xmlns:a16="http://schemas.microsoft.com/office/drawing/2014/main" id="{091FA228-DA36-994F-81BA-4D2EC32C372A}"/>
              </a:ext>
            </a:extLst>
          </p:cNvPr>
          <p:cNvSpPr txBox="1">
            <a:spLocks/>
          </p:cNvSpPr>
          <p:nvPr/>
        </p:nvSpPr>
        <p:spPr>
          <a:xfrm>
            <a:off x="11628268" y="6509727"/>
            <a:ext cx="724355" cy="229646"/>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fld id="{24FE341A-D776-B44C-8E11-A595977E71A8}" type="slidenum">
              <a:rPr kumimoji="0" lang="en-US" sz="1100" b="0" i="0" u="none" strike="noStrike" kern="1200" cap="none" spc="0" normalizeH="0" baseline="0" noProof="0" smtClean="0">
                <a:ln>
                  <a:noFill/>
                </a:ln>
                <a:solidFill>
                  <a:srgbClr val="004D71"/>
                </a:solidFill>
                <a:effectLst/>
                <a:uLnTx/>
                <a:uFillTx/>
                <a:latin typeface="Gotham Book" pitchFamily="2" charset="0"/>
                <a:ea typeface="+mn-ea"/>
                <a:cs typeface="Gotham Book" pitchFamily="2" charset="0"/>
              </a:rPr>
              <a:pPr marL="0" marR="0" lvl="0" indent="0" algn="l" defTabSz="914377"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a:ln>
                <a:noFill/>
              </a:ln>
              <a:solidFill>
                <a:srgbClr val="004D71"/>
              </a:solidFill>
              <a:effectLst/>
              <a:uLnTx/>
              <a:uFillTx/>
              <a:latin typeface="Gotham Book" pitchFamily="2" charset="0"/>
              <a:ea typeface="+mn-ea"/>
              <a:cs typeface="Gotham Book" pitchFamily="2" charset="0"/>
            </a:endParaRPr>
          </a:p>
        </p:txBody>
      </p:sp>
      <p:cxnSp>
        <p:nvCxnSpPr>
          <p:cNvPr id="18" name="Conector recto 8">
            <a:extLst>
              <a:ext uri="{FF2B5EF4-FFF2-40B4-BE49-F238E27FC236}">
                <a16:creationId xmlns:a16="http://schemas.microsoft.com/office/drawing/2014/main" id="{FC4EAB9F-1781-434D-93CB-E5DD5F43EE7F}"/>
              </a:ext>
            </a:extLst>
          </p:cNvPr>
          <p:cNvCxnSpPr>
            <a:cxnSpLocks/>
          </p:cNvCxnSpPr>
          <p:nvPr/>
        </p:nvCxnSpPr>
        <p:spPr>
          <a:xfrm>
            <a:off x="11640341" y="6508800"/>
            <a:ext cx="0" cy="244442"/>
          </a:xfrm>
          <a:prstGeom prst="line">
            <a:avLst/>
          </a:prstGeom>
          <a:ln w="9525">
            <a:solidFill>
              <a:srgbClr val="004D71"/>
            </a:solidFill>
          </a:ln>
        </p:spPr>
        <p:style>
          <a:lnRef idx="1">
            <a:schemeClr val="dk1"/>
          </a:lnRef>
          <a:fillRef idx="0">
            <a:schemeClr val="dk1"/>
          </a:fillRef>
          <a:effectRef idx="0">
            <a:schemeClr val="dk1"/>
          </a:effectRef>
          <a:fontRef idx="minor">
            <a:schemeClr val="tx1"/>
          </a:fontRef>
        </p:style>
      </p:cxnSp>
      <p:sp>
        <p:nvSpPr>
          <p:cNvPr id="9" name="Marcador de contenido 3">
            <a:extLst>
              <a:ext uri="{FF2B5EF4-FFF2-40B4-BE49-F238E27FC236}">
                <a16:creationId xmlns:a16="http://schemas.microsoft.com/office/drawing/2014/main" id="{9A859CB7-4EDD-48FE-9344-3FCAE393D967}"/>
              </a:ext>
            </a:extLst>
          </p:cNvPr>
          <p:cNvSpPr txBox="1">
            <a:spLocks noChangeArrowheads="1"/>
          </p:cNvSpPr>
          <p:nvPr/>
        </p:nvSpPr>
        <p:spPr>
          <a:xfrm>
            <a:off x="469577" y="542402"/>
            <a:ext cx="11056902" cy="3365570"/>
          </a:xfrm>
          <a:prstGeom prst="rect">
            <a:avLst/>
          </a:prstGeom>
        </p:spPr>
        <p:txBody>
          <a:bodyPr>
            <a:normAutofit/>
          </a:bodyPr>
          <a:lstStyle>
            <a:defPPr>
              <a:defRPr lang="en-US"/>
            </a:defPPr>
            <a:lvl1pPr indent="0">
              <a:lnSpc>
                <a:spcPct val="90000"/>
              </a:lnSpc>
              <a:spcBef>
                <a:spcPts val="1000"/>
              </a:spcBef>
              <a:buFont typeface="Arial" panose="020B0604020202020204" pitchFamily="34" charset="0"/>
              <a:buNone/>
              <a:defRPr sz="2800">
                <a:solidFill>
                  <a:srgbClr val="044D6E"/>
                </a:solidFill>
                <a:latin typeface="Gotham Book"/>
                <a:ea typeface="Gotham Bold"/>
                <a:cs typeface="Gotham Bold"/>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spcBef>
                <a:spcPts val="0"/>
              </a:spcBef>
            </a:pPr>
            <a:r>
              <a:rPr lang="es-ES" sz="2100">
                <a:solidFill>
                  <a:srgbClr val="63666A"/>
                </a:solidFill>
              </a:rPr>
              <a:t> </a:t>
            </a:r>
          </a:p>
          <a:p>
            <a:pPr algn="just">
              <a:lnSpc>
                <a:spcPct val="120000"/>
              </a:lnSpc>
              <a:spcBef>
                <a:spcPts val="0"/>
              </a:spcBef>
            </a:pPr>
            <a:endParaRPr lang="es-ES" sz="2100">
              <a:solidFill>
                <a:srgbClr val="63666A"/>
              </a:solidFill>
            </a:endParaRPr>
          </a:p>
        </p:txBody>
      </p:sp>
      <p:sp>
        <p:nvSpPr>
          <p:cNvPr id="13" name="TextBox 12">
            <a:extLst>
              <a:ext uri="{FF2B5EF4-FFF2-40B4-BE49-F238E27FC236}">
                <a16:creationId xmlns:a16="http://schemas.microsoft.com/office/drawing/2014/main" id="{7927C924-8F7E-28B1-1CA3-AD25EFC267B2}"/>
              </a:ext>
            </a:extLst>
          </p:cNvPr>
          <p:cNvSpPr txBox="1"/>
          <p:nvPr/>
        </p:nvSpPr>
        <p:spPr>
          <a:xfrm>
            <a:off x="59758" y="6442222"/>
            <a:ext cx="6102626" cy="369332"/>
          </a:xfrm>
          <a:prstGeom prst="rect">
            <a:avLst/>
          </a:prstGeom>
          <a:noFill/>
        </p:spPr>
        <p:txBody>
          <a:bodyPr wrap="square">
            <a:spAutoFit/>
          </a:bodyPr>
          <a:lstStyle/>
          <a:p>
            <a:r>
              <a:rPr lang="en-US" sz="1800" kern="0">
                <a:solidFill>
                  <a:srgbClr val="564A44"/>
                </a:solidFill>
                <a:effectLst/>
                <a:latin typeface="Montserrat ExtraBold" pitchFamily="2" charset="0"/>
                <a:ea typeface="Calibri" panose="020F0502020204030204" pitchFamily="34" charset="0"/>
                <a:cs typeface="Gotham-Book"/>
              </a:rPr>
              <a:t>*</a:t>
            </a:r>
            <a:r>
              <a:rPr lang="en-US" sz="1400" kern="0">
                <a:solidFill>
                  <a:srgbClr val="564A44"/>
                </a:solidFill>
                <a:latin typeface="Montserrat" pitchFamily="2" charset="0"/>
                <a:ea typeface="Calibri" panose="020F0502020204030204" pitchFamily="34" charset="0"/>
                <a:cs typeface="Gotham-Book"/>
              </a:rPr>
              <a:t>R</a:t>
            </a:r>
            <a:r>
              <a:rPr lang="en-US" sz="1400" kern="0">
                <a:solidFill>
                  <a:srgbClr val="564A44"/>
                </a:solidFill>
                <a:effectLst/>
                <a:latin typeface="Montserrat" pitchFamily="2" charset="0"/>
                <a:ea typeface="Calibri" panose="020F0502020204030204" pitchFamily="34" charset="0"/>
                <a:cs typeface="Gotham-Book"/>
              </a:rPr>
              <a:t>oof clips and ties for wind, and solar shades for heat</a:t>
            </a:r>
            <a:endParaRPr lang="en-US" sz="1400">
              <a:latin typeface="Montserrat" pitchFamily="2" charset="0"/>
            </a:endParaRPr>
          </a:p>
        </p:txBody>
      </p:sp>
      <p:sp>
        <p:nvSpPr>
          <p:cNvPr id="2" name="Rectangle: Folded Corner 1">
            <a:extLst>
              <a:ext uri="{FF2B5EF4-FFF2-40B4-BE49-F238E27FC236}">
                <a16:creationId xmlns:a16="http://schemas.microsoft.com/office/drawing/2014/main" id="{481104C4-ECC7-3216-360F-C44E0A3E28D7}"/>
              </a:ext>
            </a:extLst>
          </p:cNvPr>
          <p:cNvSpPr/>
          <p:nvPr/>
        </p:nvSpPr>
        <p:spPr>
          <a:xfrm>
            <a:off x="227065" y="1463298"/>
            <a:ext cx="4399349" cy="4196475"/>
          </a:xfrm>
          <a:prstGeom prst="foldedCorner">
            <a:avLst/>
          </a:prstGeom>
          <a:gradFill flip="none" rotWithShape="1">
            <a:gsLst>
              <a:gs pos="0">
                <a:schemeClr val="accent6">
                  <a:lumMod val="0"/>
                  <a:lumOff val="100000"/>
                </a:schemeClr>
              </a:gs>
              <a:gs pos="14000">
                <a:schemeClr val="accent6">
                  <a:lumMod val="0"/>
                  <a:lumOff val="100000"/>
                </a:schemeClr>
              </a:gs>
              <a:gs pos="69000">
                <a:schemeClr val="accent6">
                  <a:lumMod val="100000"/>
                </a:schemeClr>
              </a:gs>
            </a:gsLst>
            <a:path path="circle">
              <a:fillToRect l="50000" t="-80000" r="50000" b="180000"/>
            </a:path>
            <a:tileRect/>
          </a:gradFill>
          <a:ln>
            <a:noFill/>
          </a:ln>
          <a:effectLst>
            <a:outerShdw blurRad="50800" dist="38100" dir="5400000" algn="t" rotWithShape="0">
              <a:prstClr val="black">
                <a:alpha val="40000"/>
              </a:prstClr>
            </a:outerShdw>
            <a:softEdge rad="31750"/>
          </a:effectLst>
          <a:scene3d>
            <a:camera prst="orthographicFront"/>
            <a:lightRig rig="glow"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503512B-E59D-8DF3-276E-DFEC85825C8A}"/>
              </a:ext>
            </a:extLst>
          </p:cNvPr>
          <p:cNvSpPr txBox="1"/>
          <p:nvPr/>
        </p:nvSpPr>
        <p:spPr>
          <a:xfrm>
            <a:off x="152033" y="314812"/>
            <a:ext cx="3848556" cy="584775"/>
          </a:xfrm>
          <a:prstGeom prst="rect">
            <a:avLst/>
          </a:prstGeom>
          <a:noFill/>
        </p:spPr>
        <p:txBody>
          <a:bodyPr wrap="square" rtlCol="0">
            <a:spAutoFit/>
          </a:bodyPr>
          <a:lstStyle/>
          <a:p>
            <a:r>
              <a:rPr lang="en-US" sz="3200">
                <a:solidFill>
                  <a:srgbClr val="564A44"/>
                </a:solidFill>
                <a:latin typeface="Montserrat ExtraBold" pitchFamily="2" charset="0"/>
              </a:rPr>
              <a:t>OPPORTUNITIES</a:t>
            </a:r>
            <a:endParaRPr lang="en-US" sz="2400">
              <a:solidFill>
                <a:schemeClr val="bg1"/>
              </a:solidFill>
              <a:latin typeface="Montserrat ExtraBold" pitchFamily="2" charset="0"/>
            </a:endParaRPr>
          </a:p>
        </p:txBody>
      </p:sp>
      <p:sp>
        <p:nvSpPr>
          <p:cNvPr id="5" name="TextBox 4">
            <a:extLst>
              <a:ext uri="{FF2B5EF4-FFF2-40B4-BE49-F238E27FC236}">
                <a16:creationId xmlns:a16="http://schemas.microsoft.com/office/drawing/2014/main" id="{2A4BE7AF-2820-5517-B8E7-511128808D96}"/>
              </a:ext>
            </a:extLst>
          </p:cNvPr>
          <p:cNvSpPr txBox="1"/>
          <p:nvPr/>
        </p:nvSpPr>
        <p:spPr>
          <a:xfrm>
            <a:off x="423653" y="2655477"/>
            <a:ext cx="3920026" cy="2246769"/>
          </a:xfrm>
          <a:prstGeom prst="rect">
            <a:avLst/>
          </a:prstGeom>
          <a:noFill/>
        </p:spPr>
        <p:txBody>
          <a:bodyPr wrap="square">
            <a:spAutoFit/>
          </a:bodyPr>
          <a:lstStyle/>
          <a:p>
            <a:pPr marL="0" marR="0" algn="ctr">
              <a:spcBef>
                <a:spcPts val="0"/>
              </a:spcBef>
              <a:spcAft>
                <a:spcPts val="0"/>
              </a:spcAft>
            </a:pPr>
            <a:r>
              <a:rPr lang="en-US" sz="2000" kern="0" dirty="0">
                <a:solidFill>
                  <a:schemeClr val="bg1"/>
                </a:solidFill>
                <a:latin typeface="Montserrat ExtraBold" pitchFamily="2" charset="0"/>
                <a:ea typeface="Calibri" panose="020F0502020204030204" pitchFamily="34" charset="0"/>
                <a:cs typeface="Gotham-Book"/>
              </a:rPr>
              <a:t>“</a:t>
            </a:r>
            <a:r>
              <a:rPr lang="en-US" sz="2000" kern="0" dirty="0">
                <a:solidFill>
                  <a:schemeClr val="bg1"/>
                </a:solidFill>
                <a:latin typeface="Montserrat SemiBold" pitchFamily="2" charset="0"/>
                <a:ea typeface="Calibri" panose="020F0502020204030204" pitchFamily="34" charset="0"/>
                <a:cs typeface="Gotham-Book"/>
              </a:rPr>
              <a:t>T</a:t>
            </a:r>
            <a:r>
              <a:rPr lang="en-US" sz="2000" kern="0" dirty="0">
                <a:solidFill>
                  <a:schemeClr val="bg1"/>
                </a:solidFill>
                <a:effectLst/>
                <a:latin typeface="Montserrat SemiBold" pitchFamily="2" charset="0"/>
                <a:ea typeface="Calibri" panose="020F0502020204030204" pitchFamily="34" charset="0"/>
                <a:cs typeface="Gotham-Book"/>
              </a:rPr>
              <a:t>here is a massive business opportunity for SMEs to sell or offer these climate change resiliency products and services”</a:t>
            </a:r>
            <a:r>
              <a:rPr lang="en-US" sz="2000" kern="0" dirty="0">
                <a:solidFill>
                  <a:schemeClr val="bg1"/>
                </a:solidFill>
                <a:latin typeface="Montserrat SemiBold" pitchFamily="2" charset="0"/>
                <a:ea typeface="Calibri" panose="020F0502020204030204" pitchFamily="34" charset="0"/>
                <a:cs typeface="Gotham-Book"/>
              </a:rPr>
              <a:t>.</a:t>
            </a:r>
          </a:p>
          <a:p>
            <a:pPr marL="0" marR="0" algn="ctr">
              <a:spcBef>
                <a:spcPts val="0"/>
              </a:spcBef>
              <a:spcAft>
                <a:spcPts val="0"/>
              </a:spcAft>
            </a:pPr>
            <a:endParaRPr lang="en-US" sz="2000" kern="0" dirty="0">
              <a:solidFill>
                <a:schemeClr val="bg1"/>
              </a:solidFill>
              <a:effectLst/>
              <a:highlight>
                <a:srgbClr val="564A44"/>
              </a:highlight>
              <a:latin typeface="Montserrat SemiBold" pitchFamily="2" charset="0"/>
              <a:ea typeface="Calibri" panose="020F0502020204030204" pitchFamily="34" charset="0"/>
              <a:cs typeface="Gotham-Book"/>
            </a:endParaRPr>
          </a:p>
          <a:p>
            <a:pPr marL="0" marR="0" algn="ctr">
              <a:spcBef>
                <a:spcPts val="0"/>
              </a:spcBef>
              <a:spcAft>
                <a:spcPts val="0"/>
              </a:spcAft>
            </a:pPr>
            <a:endParaRPr lang="en-US" sz="2000" dirty="0">
              <a:solidFill>
                <a:schemeClr val="bg1"/>
              </a:solidFill>
              <a:effectLst/>
              <a:latin typeface="Montserrat SemiBold" pitchFamily="2" charset="0"/>
              <a:ea typeface="Calibri" panose="020F0502020204030204" pitchFamily="34" charset="0"/>
            </a:endParaRPr>
          </a:p>
        </p:txBody>
      </p:sp>
      <p:sp>
        <p:nvSpPr>
          <p:cNvPr id="19" name="Text Placeholder 8">
            <a:extLst>
              <a:ext uri="{FF2B5EF4-FFF2-40B4-BE49-F238E27FC236}">
                <a16:creationId xmlns:a16="http://schemas.microsoft.com/office/drawing/2014/main" id="{F7A13B2C-218E-89F4-E3AB-CD3057E85B39}"/>
              </a:ext>
            </a:extLst>
          </p:cNvPr>
          <p:cNvSpPr txBox="1">
            <a:spLocks/>
          </p:cNvSpPr>
          <p:nvPr/>
        </p:nvSpPr>
        <p:spPr>
          <a:xfrm>
            <a:off x="152033" y="747807"/>
            <a:ext cx="5524500" cy="5446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accent1"/>
                </a:solidFill>
                <a:latin typeface="Verdana" panose="020B0604030504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rgbClr val="564A44"/>
                </a:solidFill>
                <a:latin typeface="Montserrat Medium" pitchFamily="2" charset="0"/>
              </a:rPr>
              <a:t>The Business Case</a:t>
            </a:r>
          </a:p>
        </p:txBody>
      </p:sp>
      <p:pic>
        <p:nvPicPr>
          <p:cNvPr id="22" name="Picture 21" descr="A blue and black text&#10;&#10;Description automatically generated with medium confidence">
            <a:extLst>
              <a:ext uri="{FF2B5EF4-FFF2-40B4-BE49-F238E27FC236}">
                <a16:creationId xmlns:a16="http://schemas.microsoft.com/office/drawing/2014/main" id="{6BC2C4DB-F276-17A1-A5BB-39500B9A3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9642" y="236312"/>
            <a:ext cx="2241884" cy="417517"/>
          </a:xfrm>
          <a:prstGeom prst="rect">
            <a:avLst/>
          </a:prstGeom>
        </p:spPr>
      </p:pic>
      <p:sp>
        <p:nvSpPr>
          <p:cNvPr id="10" name="TextBox 9">
            <a:extLst>
              <a:ext uri="{FF2B5EF4-FFF2-40B4-BE49-F238E27FC236}">
                <a16:creationId xmlns:a16="http://schemas.microsoft.com/office/drawing/2014/main" id="{F530DAE0-D120-1450-6DA0-53234037AE18}"/>
              </a:ext>
            </a:extLst>
          </p:cNvPr>
          <p:cNvSpPr txBox="1"/>
          <p:nvPr/>
        </p:nvSpPr>
        <p:spPr>
          <a:xfrm>
            <a:off x="4892894" y="4880267"/>
            <a:ext cx="1325356" cy="338554"/>
          </a:xfrm>
          <a:prstGeom prst="rect">
            <a:avLst/>
          </a:prstGeom>
          <a:noFill/>
        </p:spPr>
        <p:txBody>
          <a:bodyPr wrap="square" rtlCol="0">
            <a:spAutoFit/>
          </a:bodyPr>
          <a:lstStyle/>
          <a:p>
            <a:r>
              <a:rPr lang="en-US" sz="1600">
                <a:solidFill>
                  <a:srgbClr val="00AE42"/>
                </a:solidFill>
                <a:latin typeface="Montserrat SemiBold" pitchFamily="2" charset="0"/>
              </a:rPr>
              <a:t>Financing</a:t>
            </a:r>
          </a:p>
        </p:txBody>
      </p:sp>
      <p:sp>
        <p:nvSpPr>
          <p:cNvPr id="12" name="TextBox 11">
            <a:extLst>
              <a:ext uri="{FF2B5EF4-FFF2-40B4-BE49-F238E27FC236}">
                <a16:creationId xmlns:a16="http://schemas.microsoft.com/office/drawing/2014/main" id="{0262BD5A-14D1-CD36-40D0-6A88C90AE681}"/>
              </a:ext>
            </a:extLst>
          </p:cNvPr>
          <p:cNvSpPr txBox="1"/>
          <p:nvPr/>
        </p:nvSpPr>
        <p:spPr>
          <a:xfrm>
            <a:off x="4244089" y="5248842"/>
            <a:ext cx="2534254" cy="461665"/>
          </a:xfrm>
          <a:prstGeom prst="rect">
            <a:avLst/>
          </a:prstGeom>
          <a:noFill/>
        </p:spPr>
        <p:txBody>
          <a:bodyPr wrap="square" rtlCol="0">
            <a:spAutoFit/>
          </a:bodyPr>
          <a:lstStyle/>
          <a:p>
            <a:pPr algn="ctr"/>
            <a:r>
              <a:rPr lang="en-US" sz="1200" dirty="0">
                <a:solidFill>
                  <a:srgbClr val="564A44"/>
                </a:solidFill>
                <a:latin typeface="Montserrat SemiBold" pitchFamily="2" charset="0"/>
              </a:rPr>
              <a:t>Private investors, banks, buyers</a:t>
            </a:r>
          </a:p>
        </p:txBody>
      </p:sp>
      <p:sp>
        <p:nvSpPr>
          <p:cNvPr id="24" name="TextBox 23">
            <a:extLst>
              <a:ext uri="{FF2B5EF4-FFF2-40B4-BE49-F238E27FC236}">
                <a16:creationId xmlns:a16="http://schemas.microsoft.com/office/drawing/2014/main" id="{52C9B33F-2AEE-7C13-F268-60C28A56FCA6}"/>
              </a:ext>
            </a:extLst>
          </p:cNvPr>
          <p:cNvSpPr txBox="1"/>
          <p:nvPr/>
        </p:nvSpPr>
        <p:spPr>
          <a:xfrm>
            <a:off x="7465301" y="4880727"/>
            <a:ext cx="1619354" cy="338554"/>
          </a:xfrm>
          <a:prstGeom prst="rect">
            <a:avLst/>
          </a:prstGeom>
          <a:noFill/>
        </p:spPr>
        <p:txBody>
          <a:bodyPr wrap="none" rtlCol="0">
            <a:spAutoFit/>
          </a:bodyPr>
          <a:lstStyle/>
          <a:p>
            <a:r>
              <a:rPr lang="en-US" sz="1600">
                <a:solidFill>
                  <a:srgbClr val="00AE42"/>
                </a:solidFill>
                <a:latin typeface="Montserrat SemiBold" pitchFamily="2" charset="0"/>
              </a:rPr>
              <a:t>Product sales</a:t>
            </a:r>
          </a:p>
        </p:txBody>
      </p:sp>
      <p:sp>
        <p:nvSpPr>
          <p:cNvPr id="26" name="TextBox 25">
            <a:extLst>
              <a:ext uri="{FF2B5EF4-FFF2-40B4-BE49-F238E27FC236}">
                <a16:creationId xmlns:a16="http://schemas.microsoft.com/office/drawing/2014/main" id="{C90EB235-3F7A-7C00-D838-D7A9FA69A864}"/>
              </a:ext>
            </a:extLst>
          </p:cNvPr>
          <p:cNvSpPr txBox="1"/>
          <p:nvPr/>
        </p:nvSpPr>
        <p:spPr>
          <a:xfrm>
            <a:off x="6706150" y="5235468"/>
            <a:ext cx="3198991" cy="276999"/>
          </a:xfrm>
          <a:prstGeom prst="rect">
            <a:avLst/>
          </a:prstGeom>
          <a:noFill/>
        </p:spPr>
        <p:txBody>
          <a:bodyPr wrap="square" rtlCol="0">
            <a:spAutoFit/>
          </a:bodyPr>
          <a:lstStyle/>
          <a:p>
            <a:pPr algn="ctr"/>
            <a:r>
              <a:rPr lang="en-US" sz="1200" dirty="0">
                <a:solidFill>
                  <a:srgbClr val="564A44"/>
                </a:solidFill>
                <a:latin typeface="Montserrat SemiBold" pitchFamily="2" charset="0"/>
              </a:rPr>
              <a:t>Equipment </a:t>
            </a:r>
          </a:p>
        </p:txBody>
      </p:sp>
      <p:sp>
        <p:nvSpPr>
          <p:cNvPr id="28" name="TextBox 27">
            <a:extLst>
              <a:ext uri="{FF2B5EF4-FFF2-40B4-BE49-F238E27FC236}">
                <a16:creationId xmlns:a16="http://schemas.microsoft.com/office/drawing/2014/main" id="{1EA5FF5F-48D1-BBAB-12E3-46B3CF11BD68}"/>
              </a:ext>
            </a:extLst>
          </p:cNvPr>
          <p:cNvSpPr txBox="1"/>
          <p:nvPr/>
        </p:nvSpPr>
        <p:spPr>
          <a:xfrm>
            <a:off x="5162733" y="1299438"/>
            <a:ext cx="3601156" cy="338554"/>
          </a:xfrm>
          <a:prstGeom prst="rect">
            <a:avLst/>
          </a:prstGeom>
          <a:noFill/>
        </p:spPr>
        <p:txBody>
          <a:bodyPr wrap="square" lIns="91440" tIns="45720" rIns="91440" bIns="45720" rtlCol="0" anchor="t">
            <a:spAutoFit/>
          </a:bodyPr>
          <a:lstStyle/>
          <a:p>
            <a:pPr algn="ctr"/>
            <a:r>
              <a:rPr lang="en-US" sz="1600">
                <a:solidFill>
                  <a:srgbClr val="00AE42"/>
                </a:solidFill>
                <a:latin typeface="Montserrat SemiBold"/>
              </a:rPr>
              <a:t>Planning, Design &amp; Construction</a:t>
            </a:r>
          </a:p>
        </p:txBody>
      </p:sp>
      <p:sp>
        <p:nvSpPr>
          <p:cNvPr id="30" name="TextBox 29">
            <a:extLst>
              <a:ext uri="{FF2B5EF4-FFF2-40B4-BE49-F238E27FC236}">
                <a16:creationId xmlns:a16="http://schemas.microsoft.com/office/drawing/2014/main" id="{5B2524E7-1B75-C379-DE72-94499ABBA008}"/>
              </a:ext>
            </a:extLst>
          </p:cNvPr>
          <p:cNvSpPr txBox="1"/>
          <p:nvPr/>
        </p:nvSpPr>
        <p:spPr>
          <a:xfrm>
            <a:off x="5689515" y="1644879"/>
            <a:ext cx="2616131" cy="646331"/>
          </a:xfrm>
          <a:prstGeom prst="rect">
            <a:avLst/>
          </a:prstGeom>
          <a:noFill/>
        </p:spPr>
        <p:txBody>
          <a:bodyPr wrap="square" rtlCol="0">
            <a:spAutoFit/>
          </a:bodyPr>
          <a:lstStyle/>
          <a:p>
            <a:pPr algn="ctr"/>
            <a:r>
              <a:rPr lang="en-US" sz="1200">
                <a:solidFill>
                  <a:srgbClr val="564A44"/>
                </a:solidFill>
                <a:latin typeface="Montserrat SemiBold" pitchFamily="2" charset="0"/>
              </a:rPr>
              <a:t>Architects, technical consultants, contractors, developers</a:t>
            </a:r>
          </a:p>
        </p:txBody>
      </p:sp>
      <p:sp>
        <p:nvSpPr>
          <p:cNvPr id="32" name="TextBox 31">
            <a:extLst>
              <a:ext uri="{FF2B5EF4-FFF2-40B4-BE49-F238E27FC236}">
                <a16:creationId xmlns:a16="http://schemas.microsoft.com/office/drawing/2014/main" id="{B09E4A1E-3E9E-3031-9552-5E9A7EA585C8}"/>
              </a:ext>
            </a:extLst>
          </p:cNvPr>
          <p:cNvSpPr txBox="1"/>
          <p:nvPr/>
        </p:nvSpPr>
        <p:spPr>
          <a:xfrm>
            <a:off x="9289534" y="1297333"/>
            <a:ext cx="1064221" cy="338554"/>
          </a:xfrm>
          <a:prstGeom prst="rect">
            <a:avLst/>
          </a:prstGeom>
          <a:noFill/>
        </p:spPr>
        <p:txBody>
          <a:bodyPr wrap="square" rtlCol="0">
            <a:spAutoFit/>
          </a:bodyPr>
          <a:lstStyle/>
          <a:p>
            <a:r>
              <a:rPr lang="en-US" sz="1600">
                <a:solidFill>
                  <a:srgbClr val="00AE42"/>
                </a:solidFill>
                <a:latin typeface="Montserrat SemiBold" pitchFamily="2" charset="0"/>
              </a:rPr>
              <a:t>Services</a:t>
            </a:r>
          </a:p>
        </p:txBody>
      </p:sp>
      <p:sp>
        <p:nvSpPr>
          <p:cNvPr id="34" name="TextBox 33">
            <a:extLst>
              <a:ext uri="{FF2B5EF4-FFF2-40B4-BE49-F238E27FC236}">
                <a16:creationId xmlns:a16="http://schemas.microsoft.com/office/drawing/2014/main" id="{72557469-50AA-6DF1-3D8D-01C17FCBDF64}"/>
              </a:ext>
            </a:extLst>
          </p:cNvPr>
          <p:cNvSpPr txBox="1"/>
          <p:nvPr/>
        </p:nvSpPr>
        <p:spPr>
          <a:xfrm>
            <a:off x="8307650" y="1577664"/>
            <a:ext cx="3110898" cy="646331"/>
          </a:xfrm>
          <a:prstGeom prst="rect">
            <a:avLst/>
          </a:prstGeom>
          <a:noFill/>
        </p:spPr>
        <p:txBody>
          <a:bodyPr wrap="square" rtlCol="0">
            <a:spAutoFit/>
          </a:bodyPr>
          <a:lstStyle/>
          <a:p>
            <a:pPr algn="ctr"/>
            <a:r>
              <a:rPr lang="en-US" sz="1200" dirty="0">
                <a:solidFill>
                  <a:srgbClr val="564A44"/>
                </a:solidFill>
                <a:latin typeface="Montserrat SemiBold" pitchFamily="2" charset="0"/>
              </a:rPr>
              <a:t>Consultants, digital mapping and other services to develop plans for resilient business solutions</a:t>
            </a:r>
          </a:p>
        </p:txBody>
      </p:sp>
      <p:sp>
        <p:nvSpPr>
          <p:cNvPr id="36" name="TextBox 35">
            <a:extLst>
              <a:ext uri="{FF2B5EF4-FFF2-40B4-BE49-F238E27FC236}">
                <a16:creationId xmlns:a16="http://schemas.microsoft.com/office/drawing/2014/main" id="{72A6A658-841E-8355-3008-C536944B80F2}"/>
              </a:ext>
            </a:extLst>
          </p:cNvPr>
          <p:cNvSpPr txBox="1"/>
          <p:nvPr/>
        </p:nvSpPr>
        <p:spPr>
          <a:xfrm>
            <a:off x="10267871" y="5397616"/>
            <a:ext cx="2003461" cy="664916"/>
          </a:xfrm>
          <a:prstGeom prst="rect">
            <a:avLst/>
          </a:prstGeom>
          <a:noFill/>
        </p:spPr>
        <p:txBody>
          <a:bodyPr wrap="square" rtlCol="0">
            <a:spAutoFit/>
          </a:bodyPr>
          <a:lstStyle/>
          <a:p>
            <a:pPr algn="ctr"/>
            <a:r>
              <a:rPr lang="en-US" sz="1200">
                <a:solidFill>
                  <a:srgbClr val="564A44"/>
                </a:solidFill>
                <a:latin typeface="Montserrat SemiBold" pitchFamily="2" charset="0"/>
              </a:rPr>
              <a:t>Individuals, private business, facilities service providers</a:t>
            </a:r>
          </a:p>
        </p:txBody>
      </p:sp>
      <p:sp>
        <p:nvSpPr>
          <p:cNvPr id="38" name="TextBox 37">
            <a:extLst>
              <a:ext uri="{FF2B5EF4-FFF2-40B4-BE49-F238E27FC236}">
                <a16:creationId xmlns:a16="http://schemas.microsoft.com/office/drawing/2014/main" id="{BA4C4C3C-0D52-BABF-AD07-684E6C5F6D44}"/>
              </a:ext>
            </a:extLst>
          </p:cNvPr>
          <p:cNvSpPr txBox="1"/>
          <p:nvPr/>
        </p:nvSpPr>
        <p:spPr>
          <a:xfrm>
            <a:off x="10095731" y="4618328"/>
            <a:ext cx="2279655" cy="830997"/>
          </a:xfrm>
          <a:prstGeom prst="rect">
            <a:avLst/>
          </a:prstGeom>
          <a:noFill/>
        </p:spPr>
        <p:txBody>
          <a:bodyPr wrap="square" lIns="91440" tIns="45720" rIns="91440" bIns="45720" rtlCol="0" anchor="t">
            <a:spAutoFit/>
          </a:bodyPr>
          <a:lstStyle/>
          <a:p>
            <a:pPr algn="ctr"/>
            <a:r>
              <a:rPr lang="en-US" sz="1600">
                <a:solidFill>
                  <a:srgbClr val="00AE42"/>
                </a:solidFill>
                <a:latin typeface="Montserrat SemiBold"/>
              </a:rPr>
              <a:t>Operation</a:t>
            </a:r>
            <a:br>
              <a:rPr lang="en-US" sz="1600">
                <a:solidFill>
                  <a:srgbClr val="00AE42"/>
                </a:solidFill>
                <a:latin typeface="Montserrat SemiBold"/>
              </a:rPr>
            </a:br>
            <a:r>
              <a:rPr lang="en-US" sz="1600">
                <a:solidFill>
                  <a:srgbClr val="00AE42"/>
                </a:solidFill>
                <a:latin typeface="Montserrat SemiBold"/>
              </a:rPr>
              <a:t>Maintenance </a:t>
            </a:r>
            <a:br>
              <a:rPr lang="en-US" sz="1600">
                <a:latin typeface="Montserrat SemiBold" pitchFamily="2" charset="0"/>
              </a:rPr>
            </a:br>
            <a:r>
              <a:rPr lang="en-US" sz="1600">
                <a:solidFill>
                  <a:srgbClr val="00AE42"/>
                </a:solidFill>
                <a:latin typeface="Montserrat SemiBold"/>
              </a:rPr>
              <a:t>Renovation</a:t>
            </a:r>
          </a:p>
        </p:txBody>
      </p:sp>
      <p:pic>
        <p:nvPicPr>
          <p:cNvPr id="40" name="Picture 39" descr="A blue circle with a black background&#10;&#10;Description automatically generated">
            <a:extLst>
              <a:ext uri="{FF2B5EF4-FFF2-40B4-BE49-F238E27FC236}">
                <a16:creationId xmlns:a16="http://schemas.microsoft.com/office/drawing/2014/main" id="{DFAEC2CD-6A53-75DC-44D3-319A3DCA7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3252" y="2838259"/>
            <a:ext cx="1999953" cy="1999953"/>
          </a:xfrm>
          <a:prstGeom prst="rect">
            <a:avLst/>
          </a:prstGeom>
        </p:spPr>
      </p:pic>
      <p:pic>
        <p:nvPicPr>
          <p:cNvPr id="42" name="Graphic 41" descr="Coins outline">
            <a:extLst>
              <a:ext uri="{FF2B5EF4-FFF2-40B4-BE49-F238E27FC236}">
                <a16:creationId xmlns:a16="http://schemas.microsoft.com/office/drawing/2014/main" id="{AC66F8BA-F31B-ECC7-73E3-2718FA7054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37610" y="2960911"/>
            <a:ext cx="914400" cy="914400"/>
          </a:xfrm>
          <a:prstGeom prst="rect">
            <a:avLst/>
          </a:prstGeom>
        </p:spPr>
      </p:pic>
      <p:pic>
        <p:nvPicPr>
          <p:cNvPr id="44" name="Picture 43" descr="A blue circle with a black background&#10;&#10;Description automatically generated">
            <a:extLst>
              <a:ext uri="{FF2B5EF4-FFF2-40B4-BE49-F238E27FC236}">
                <a16:creationId xmlns:a16="http://schemas.microsoft.com/office/drawing/2014/main" id="{9040B069-B0B1-0C41-D9FF-B25A64BC69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958129" y="2121988"/>
            <a:ext cx="1999953" cy="1999953"/>
          </a:xfrm>
          <a:prstGeom prst="rect">
            <a:avLst/>
          </a:prstGeom>
        </p:spPr>
      </p:pic>
      <p:pic>
        <p:nvPicPr>
          <p:cNvPr id="46" name="Graphic 45" descr="Head with gears outline">
            <a:extLst>
              <a:ext uri="{FF2B5EF4-FFF2-40B4-BE49-F238E27FC236}">
                <a16:creationId xmlns:a16="http://schemas.microsoft.com/office/drawing/2014/main" id="{FE918DEB-3992-BC28-C5D4-DE4F523DEC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32956" y="3037102"/>
            <a:ext cx="914400" cy="914400"/>
          </a:xfrm>
          <a:prstGeom prst="rect">
            <a:avLst/>
          </a:prstGeom>
        </p:spPr>
      </p:pic>
      <p:pic>
        <p:nvPicPr>
          <p:cNvPr id="48" name="Picture 47" descr="A blue circle with a black background&#10;&#10;Description automatically generated">
            <a:extLst>
              <a:ext uri="{FF2B5EF4-FFF2-40B4-BE49-F238E27FC236}">
                <a16:creationId xmlns:a16="http://schemas.microsoft.com/office/drawing/2014/main" id="{AD052563-6C47-1032-8307-08A605E1AE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8855884" y="2092346"/>
            <a:ext cx="1999953" cy="1999953"/>
          </a:xfrm>
          <a:prstGeom prst="rect">
            <a:avLst/>
          </a:prstGeom>
        </p:spPr>
      </p:pic>
      <p:pic>
        <p:nvPicPr>
          <p:cNvPr id="50" name="Graphic 49" descr="Briefcase with solid fill">
            <a:extLst>
              <a:ext uri="{FF2B5EF4-FFF2-40B4-BE49-F238E27FC236}">
                <a16:creationId xmlns:a16="http://schemas.microsoft.com/office/drawing/2014/main" id="{5C548A4D-3338-003C-D603-058C57F51F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98128" y="2971232"/>
            <a:ext cx="914400" cy="914400"/>
          </a:xfrm>
          <a:prstGeom prst="rect">
            <a:avLst/>
          </a:prstGeom>
        </p:spPr>
      </p:pic>
      <p:pic>
        <p:nvPicPr>
          <p:cNvPr id="52" name="Picture 51" descr="A blue circle with a black background&#10;&#10;Description automatically generated">
            <a:extLst>
              <a:ext uri="{FF2B5EF4-FFF2-40B4-BE49-F238E27FC236}">
                <a16:creationId xmlns:a16="http://schemas.microsoft.com/office/drawing/2014/main" id="{604378D8-51A9-D851-30D2-A0EE132B0B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2205" y="2860261"/>
            <a:ext cx="1999953" cy="1999953"/>
          </a:xfrm>
          <a:prstGeom prst="rect">
            <a:avLst/>
          </a:prstGeom>
        </p:spPr>
      </p:pic>
      <p:pic>
        <p:nvPicPr>
          <p:cNvPr id="56" name="Picture 55" descr="A blue circle with a black background&#10;&#10;Description automatically generated">
            <a:extLst>
              <a:ext uri="{FF2B5EF4-FFF2-40B4-BE49-F238E27FC236}">
                <a16:creationId xmlns:a16="http://schemas.microsoft.com/office/drawing/2014/main" id="{C176DC72-9604-07B7-AFDD-25FE5C1747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5583" y="2765243"/>
            <a:ext cx="1999953" cy="1999953"/>
          </a:xfrm>
          <a:prstGeom prst="rect">
            <a:avLst/>
          </a:prstGeom>
        </p:spPr>
      </p:pic>
      <p:pic>
        <p:nvPicPr>
          <p:cNvPr id="58" name="Graphic 57" descr="Warehouse with solid fill">
            <a:extLst>
              <a:ext uri="{FF2B5EF4-FFF2-40B4-BE49-F238E27FC236}">
                <a16:creationId xmlns:a16="http://schemas.microsoft.com/office/drawing/2014/main" id="{9607C2B2-7928-B65A-B6A6-E75B4598A14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782963" y="2887598"/>
            <a:ext cx="914400" cy="914400"/>
          </a:xfrm>
          <a:prstGeom prst="rect">
            <a:avLst/>
          </a:prstGeom>
        </p:spPr>
      </p:pic>
      <p:pic>
        <p:nvPicPr>
          <p:cNvPr id="59" name="Graphic 58" descr="Dump truck with solid fill">
            <a:extLst>
              <a:ext uri="{FF2B5EF4-FFF2-40B4-BE49-F238E27FC236}">
                <a16:creationId xmlns:a16="http://schemas.microsoft.com/office/drawing/2014/main" id="{A72CC8EA-8B83-2FB9-0BE8-C03B2798F5D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52678" y="3008971"/>
            <a:ext cx="914400" cy="914400"/>
          </a:xfrm>
          <a:prstGeom prst="rect">
            <a:avLst/>
          </a:prstGeom>
        </p:spPr>
      </p:pic>
    </p:spTree>
    <p:extLst>
      <p:ext uri="{BB962C8B-B14F-4D97-AF65-F5344CB8AC3E}">
        <p14:creationId xmlns:p14="http://schemas.microsoft.com/office/powerpoint/2010/main" val="2390317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7D461638-D5C1-144A-9E68-9D50A6763554}"/>
              </a:ext>
            </a:extLst>
          </p:cNvPr>
          <p:cNvSpPr/>
          <p:nvPr/>
        </p:nvSpPr>
        <p:spPr>
          <a:xfrm>
            <a:off x="0" y="0"/>
            <a:ext cx="12192000" cy="11713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069AD7"/>
              </a:solidFill>
              <a:effectLst/>
              <a:uLnTx/>
              <a:uFillTx/>
              <a:latin typeface="Calibri" panose="020F0502020204030204"/>
              <a:ea typeface="+mn-ea"/>
              <a:cs typeface="+mn-cs"/>
            </a:endParaRPr>
          </a:p>
        </p:txBody>
      </p:sp>
      <p:sp>
        <p:nvSpPr>
          <p:cNvPr id="17" name="Slide Number Placeholder 1">
            <a:extLst>
              <a:ext uri="{FF2B5EF4-FFF2-40B4-BE49-F238E27FC236}">
                <a16:creationId xmlns:a16="http://schemas.microsoft.com/office/drawing/2014/main" id="{091FA228-DA36-994F-81BA-4D2EC32C372A}"/>
              </a:ext>
            </a:extLst>
          </p:cNvPr>
          <p:cNvSpPr txBox="1">
            <a:spLocks/>
          </p:cNvSpPr>
          <p:nvPr/>
        </p:nvSpPr>
        <p:spPr>
          <a:xfrm>
            <a:off x="11628268" y="6509727"/>
            <a:ext cx="724355" cy="229646"/>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fld id="{24FE341A-D776-B44C-8E11-A595977E71A8}" type="slidenum">
              <a:rPr kumimoji="0" lang="en-US" sz="1100" b="0" i="0" u="none" strike="noStrike" kern="1200" cap="none" spc="0" normalizeH="0" baseline="0" noProof="0" smtClean="0">
                <a:ln>
                  <a:noFill/>
                </a:ln>
                <a:solidFill>
                  <a:srgbClr val="004D71"/>
                </a:solidFill>
                <a:effectLst/>
                <a:uLnTx/>
                <a:uFillTx/>
                <a:latin typeface="Gotham Book" pitchFamily="2" charset="0"/>
                <a:ea typeface="+mn-ea"/>
                <a:cs typeface="Gotham Book" pitchFamily="2" charset="0"/>
              </a:rPr>
              <a:pPr marL="0" marR="0" lvl="0" indent="0" algn="l" defTabSz="914377"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a:ln>
                <a:noFill/>
              </a:ln>
              <a:solidFill>
                <a:srgbClr val="004D71"/>
              </a:solidFill>
              <a:effectLst/>
              <a:uLnTx/>
              <a:uFillTx/>
              <a:latin typeface="Gotham Book" pitchFamily="2" charset="0"/>
              <a:ea typeface="+mn-ea"/>
              <a:cs typeface="Gotham Book" pitchFamily="2" charset="0"/>
            </a:endParaRPr>
          </a:p>
        </p:txBody>
      </p:sp>
      <p:cxnSp>
        <p:nvCxnSpPr>
          <p:cNvPr id="18" name="Conector recto 8">
            <a:extLst>
              <a:ext uri="{FF2B5EF4-FFF2-40B4-BE49-F238E27FC236}">
                <a16:creationId xmlns:a16="http://schemas.microsoft.com/office/drawing/2014/main" id="{FC4EAB9F-1781-434D-93CB-E5DD5F43EE7F}"/>
              </a:ext>
            </a:extLst>
          </p:cNvPr>
          <p:cNvCxnSpPr>
            <a:cxnSpLocks/>
          </p:cNvCxnSpPr>
          <p:nvPr/>
        </p:nvCxnSpPr>
        <p:spPr>
          <a:xfrm>
            <a:off x="11640341" y="6508800"/>
            <a:ext cx="0" cy="244442"/>
          </a:xfrm>
          <a:prstGeom prst="line">
            <a:avLst/>
          </a:prstGeom>
          <a:ln w="9525">
            <a:solidFill>
              <a:srgbClr val="004D71"/>
            </a:solidFill>
          </a:ln>
        </p:spPr>
        <p:style>
          <a:lnRef idx="1">
            <a:schemeClr val="dk1"/>
          </a:lnRef>
          <a:fillRef idx="0">
            <a:schemeClr val="dk1"/>
          </a:fillRef>
          <a:effectRef idx="0">
            <a:schemeClr val="dk1"/>
          </a:effectRef>
          <a:fontRef idx="minor">
            <a:schemeClr val="tx1"/>
          </a:fontRef>
        </p:style>
      </p:cxnSp>
      <p:sp>
        <p:nvSpPr>
          <p:cNvPr id="9" name="Marcador de contenido 3">
            <a:extLst>
              <a:ext uri="{FF2B5EF4-FFF2-40B4-BE49-F238E27FC236}">
                <a16:creationId xmlns:a16="http://schemas.microsoft.com/office/drawing/2014/main" id="{9A859CB7-4EDD-48FE-9344-3FCAE393D967}"/>
              </a:ext>
            </a:extLst>
          </p:cNvPr>
          <p:cNvSpPr txBox="1">
            <a:spLocks noChangeArrowheads="1"/>
          </p:cNvSpPr>
          <p:nvPr/>
        </p:nvSpPr>
        <p:spPr>
          <a:xfrm>
            <a:off x="469577" y="542402"/>
            <a:ext cx="11056902" cy="3365570"/>
          </a:xfrm>
          <a:prstGeom prst="rect">
            <a:avLst/>
          </a:prstGeom>
        </p:spPr>
        <p:txBody>
          <a:bodyPr>
            <a:normAutofit/>
          </a:bodyPr>
          <a:lstStyle>
            <a:defPPr>
              <a:defRPr lang="en-US"/>
            </a:defPPr>
            <a:lvl1pPr indent="0">
              <a:lnSpc>
                <a:spcPct val="90000"/>
              </a:lnSpc>
              <a:spcBef>
                <a:spcPts val="1000"/>
              </a:spcBef>
              <a:buFont typeface="Arial" panose="020B0604020202020204" pitchFamily="34" charset="0"/>
              <a:buNone/>
              <a:defRPr sz="2800">
                <a:solidFill>
                  <a:srgbClr val="044D6E"/>
                </a:solidFill>
                <a:latin typeface="Gotham Book"/>
                <a:ea typeface="Gotham Bold"/>
                <a:cs typeface="Gotham Bold"/>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spcBef>
                <a:spcPts val="0"/>
              </a:spcBef>
            </a:pPr>
            <a:r>
              <a:rPr lang="es-ES" sz="2100">
                <a:solidFill>
                  <a:srgbClr val="63666A"/>
                </a:solidFill>
              </a:rPr>
              <a:t> </a:t>
            </a:r>
          </a:p>
          <a:p>
            <a:pPr algn="just">
              <a:lnSpc>
                <a:spcPct val="120000"/>
              </a:lnSpc>
              <a:spcBef>
                <a:spcPts val="0"/>
              </a:spcBef>
            </a:pPr>
            <a:endParaRPr lang="es-ES" sz="2100">
              <a:solidFill>
                <a:srgbClr val="63666A"/>
              </a:solidFill>
            </a:endParaRPr>
          </a:p>
        </p:txBody>
      </p:sp>
      <p:sp>
        <p:nvSpPr>
          <p:cNvPr id="6" name="Title 1">
            <a:extLst>
              <a:ext uri="{FF2B5EF4-FFF2-40B4-BE49-F238E27FC236}">
                <a16:creationId xmlns:a16="http://schemas.microsoft.com/office/drawing/2014/main" id="{B9568265-23DE-7A39-7329-ECC7218ECFAA}"/>
              </a:ext>
            </a:extLst>
          </p:cNvPr>
          <p:cNvSpPr txBox="1">
            <a:spLocks/>
          </p:cNvSpPr>
          <p:nvPr/>
        </p:nvSpPr>
        <p:spPr>
          <a:xfrm>
            <a:off x="4924461" y="1925825"/>
            <a:ext cx="6797962" cy="27733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solidFill>
                  <a:schemeClr val="bg1"/>
                </a:solidFill>
                <a:latin typeface="Montserrat ExtraBold"/>
              </a:rPr>
              <a:t>INTERVENTIONS TO INCREASE CLIMATE-RESILIENT INVESTMENTS IN BARBADOS, JAMAICA &amp; TRINIDAD &amp; TOBAGO </a:t>
            </a:r>
          </a:p>
        </p:txBody>
      </p:sp>
      <p:sp>
        <p:nvSpPr>
          <p:cNvPr id="2" name="TextBox 1">
            <a:extLst>
              <a:ext uri="{FF2B5EF4-FFF2-40B4-BE49-F238E27FC236}">
                <a16:creationId xmlns:a16="http://schemas.microsoft.com/office/drawing/2014/main" id="{1B243BC9-0894-1672-73A1-3BC14F94FB55}"/>
              </a:ext>
            </a:extLst>
          </p:cNvPr>
          <p:cNvSpPr txBox="1"/>
          <p:nvPr/>
        </p:nvSpPr>
        <p:spPr>
          <a:xfrm>
            <a:off x="394448" y="552932"/>
            <a:ext cx="8310639" cy="584775"/>
          </a:xfrm>
          <a:prstGeom prst="rect">
            <a:avLst/>
          </a:prstGeom>
          <a:noFill/>
        </p:spPr>
        <p:txBody>
          <a:bodyPr wrap="square" rtlCol="0">
            <a:spAutoFit/>
          </a:bodyPr>
          <a:lstStyle/>
          <a:p>
            <a:r>
              <a:rPr lang="en-US" sz="3200" dirty="0">
                <a:solidFill>
                  <a:srgbClr val="564A44"/>
                </a:solidFill>
                <a:latin typeface="Montserrat ExtraBold" pitchFamily="2" charset="0"/>
              </a:rPr>
              <a:t>OPPORTUNITIES AND NEXT STEPS </a:t>
            </a:r>
            <a:endParaRPr lang="en-US" sz="2400" dirty="0">
              <a:solidFill>
                <a:schemeClr val="bg1"/>
              </a:solidFill>
              <a:latin typeface="Montserrat ExtraBold" pitchFamily="2" charset="0"/>
            </a:endParaRPr>
          </a:p>
        </p:txBody>
      </p:sp>
      <p:sp>
        <p:nvSpPr>
          <p:cNvPr id="4" name="TextBox 3">
            <a:extLst>
              <a:ext uri="{FF2B5EF4-FFF2-40B4-BE49-F238E27FC236}">
                <a16:creationId xmlns:a16="http://schemas.microsoft.com/office/drawing/2014/main" id="{63A658A2-4E72-7A98-4AA2-E2B60DA0ADEF}"/>
              </a:ext>
            </a:extLst>
          </p:cNvPr>
          <p:cNvSpPr txBox="1"/>
          <p:nvPr/>
        </p:nvSpPr>
        <p:spPr>
          <a:xfrm>
            <a:off x="4083754" y="1795494"/>
            <a:ext cx="7043114" cy="646331"/>
          </a:xfrm>
          <a:prstGeom prst="rect">
            <a:avLst/>
          </a:prstGeom>
          <a:noFill/>
        </p:spPr>
        <p:txBody>
          <a:bodyPr wrap="square" rtlCol="0">
            <a:spAutoFit/>
          </a:bodyPr>
          <a:lstStyle/>
          <a:p>
            <a:pPr algn="l"/>
            <a:r>
              <a:rPr lang="en-US" dirty="0">
                <a:solidFill>
                  <a:srgbClr val="FF0000"/>
                </a:solidFill>
                <a:latin typeface="Montserrat Medium" pitchFamily="2" charset="0"/>
              </a:rPr>
              <a:t>E</a:t>
            </a:r>
            <a:r>
              <a:rPr lang="en-US" sz="1800" b="0" i="0" u="none" strike="noStrike" baseline="0" dirty="0">
                <a:solidFill>
                  <a:srgbClr val="FF0000"/>
                </a:solidFill>
                <a:latin typeface="Montserrat Medium" pitchFamily="2" charset="0"/>
              </a:rPr>
              <a:t>ducate</a:t>
            </a:r>
            <a:r>
              <a:rPr lang="en-US" sz="1800" b="0" i="0" u="none" strike="noStrike" baseline="0" dirty="0">
                <a:solidFill>
                  <a:srgbClr val="564A44"/>
                </a:solidFill>
                <a:latin typeface="Montserrat Medium" pitchFamily="2" charset="0"/>
              </a:rPr>
              <a:t> consumers on the importance of </a:t>
            </a:r>
            <a:r>
              <a:rPr lang="en-US" sz="1800" b="0" i="0" u="none" strike="noStrike" baseline="0" dirty="0">
                <a:solidFill>
                  <a:srgbClr val="FF0000"/>
                </a:solidFill>
                <a:latin typeface="Montserrat Medium" pitchFamily="2" charset="0"/>
              </a:rPr>
              <a:t>climate-resilient </a:t>
            </a:r>
            <a:r>
              <a:rPr lang="en-US" sz="1800" b="0" i="0" u="none" strike="noStrike" baseline="0" dirty="0">
                <a:solidFill>
                  <a:srgbClr val="564A44"/>
                </a:solidFill>
                <a:latin typeface="Montserrat Medium" pitchFamily="2" charset="0"/>
              </a:rPr>
              <a:t>infrastructure to </a:t>
            </a:r>
            <a:r>
              <a:rPr lang="en-US" sz="1800" b="0" i="0" u="none" strike="noStrike" baseline="0" dirty="0">
                <a:solidFill>
                  <a:srgbClr val="FF0000"/>
                </a:solidFill>
                <a:latin typeface="Montserrat Medium" pitchFamily="2" charset="0"/>
              </a:rPr>
              <a:t>reduce risks and potential losses. </a:t>
            </a:r>
            <a:endParaRPr lang="en-US" dirty="0">
              <a:solidFill>
                <a:srgbClr val="564A44"/>
              </a:solidFill>
              <a:latin typeface="Montserrat Medium" pitchFamily="2" charset="0"/>
            </a:endParaRPr>
          </a:p>
        </p:txBody>
      </p:sp>
      <p:sp>
        <p:nvSpPr>
          <p:cNvPr id="5" name="TextBox 4">
            <a:extLst>
              <a:ext uri="{FF2B5EF4-FFF2-40B4-BE49-F238E27FC236}">
                <a16:creationId xmlns:a16="http://schemas.microsoft.com/office/drawing/2014/main" id="{E7DA8F74-EFE2-0DD0-722B-73F256B9D94A}"/>
              </a:ext>
            </a:extLst>
          </p:cNvPr>
          <p:cNvSpPr txBox="1"/>
          <p:nvPr/>
        </p:nvSpPr>
        <p:spPr>
          <a:xfrm>
            <a:off x="4083754" y="3300032"/>
            <a:ext cx="6938742" cy="923330"/>
          </a:xfrm>
          <a:prstGeom prst="rect">
            <a:avLst/>
          </a:prstGeom>
          <a:noFill/>
        </p:spPr>
        <p:txBody>
          <a:bodyPr wrap="square" rtlCol="0">
            <a:spAutoFit/>
          </a:bodyPr>
          <a:lstStyle/>
          <a:p>
            <a:pPr algn="l"/>
            <a:r>
              <a:rPr lang="en-US" dirty="0">
                <a:solidFill>
                  <a:srgbClr val="FF0000"/>
                </a:solidFill>
                <a:latin typeface="Montserrat Medium" pitchFamily="2" charset="0"/>
              </a:rPr>
              <a:t>T</a:t>
            </a:r>
            <a:r>
              <a:rPr lang="en-US" sz="1800" b="0" i="0" u="none" strike="noStrike" baseline="0" dirty="0">
                <a:solidFill>
                  <a:srgbClr val="FF0000"/>
                </a:solidFill>
                <a:latin typeface="Montserrat Medium" pitchFamily="2" charset="0"/>
              </a:rPr>
              <a:t>here is a willingness to include resilience add-on</a:t>
            </a:r>
            <a:r>
              <a:rPr lang="en-US" dirty="0">
                <a:solidFill>
                  <a:srgbClr val="FF0000"/>
                </a:solidFill>
                <a:latin typeface="Montserrat Medium" pitchFamily="2" charset="0"/>
              </a:rPr>
              <a:t>s</a:t>
            </a:r>
            <a:r>
              <a:rPr lang="en-US" sz="1800" b="0" i="0" u="none" strike="noStrike" baseline="0" dirty="0">
                <a:solidFill>
                  <a:srgbClr val="FF0000"/>
                </a:solidFill>
                <a:latin typeface="Montserrat Medium" pitchFamily="2" charset="0"/>
              </a:rPr>
              <a:t> products </a:t>
            </a:r>
            <a:r>
              <a:rPr lang="en-US" sz="1800" b="0" i="0" u="none" strike="noStrike" baseline="0" dirty="0">
                <a:solidFill>
                  <a:srgbClr val="414142"/>
                </a:solidFill>
                <a:latin typeface="Montserrat Medium" pitchFamily="2" charset="0"/>
              </a:rPr>
              <a:t>in mortgage financing for new buildings or retrofitting existing infrastructure. </a:t>
            </a:r>
            <a:endParaRPr lang="en-US" dirty="0">
              <a:latin typeface="Montserrat Medium" pitchFamily="2" charset="0"/>
            </a:endParaRPr>
          </a:p>
        </p:txBody>
      </p:sp>
      <p:sp>
        <p:nvSpPr>
          <p:cNvPr id="10" name="TextBox 9">
            <a:extLst>
              <a:ext uri="{FF2B5EF4-FFF2-40B4-BE49-F238E27FC236}">
                <a16:creationId xmlns:a16="http://schemas.microsoft.com/office/drawing/2014/main" id="{B01A105C-213F-0199-2533-A7D0F5B37D99}"/>
              </a:ext>
            </a:extLst>
          </p:cNvPr>
          <p:cNvSpPr txBox="1"/>
          <p:nvPr/>
        </p:nvSpPr>
        <p:spPr>
          <a:xfrm>
            <a:off x="4083754" y="4775233"/>
            <a:ext cx="7119510" cy="1477328"/>
          </a:xfrm>
          <a:prstGeom prst="rect">
            <a:avLst/>
          </a:prstGeom>
          <a:noFill/>
        </p:spPr>
        <p:txBody>
          <a:bodyPr wrap="square" rtlCol="0">
            <a:spAutoFit/>
          </a:bodyPr>
          <a:lstStyle/>
          <a:p>
            <a:pPr algn="l"/>
            <a:r>
              <a:rPr lang="en-US" dirty="0">
                <a:solidFill>
                  <a:srgbClr val="FF0000"/>
                </a:solidFill>
                <a:latin typeface="Montserrat Medium" pitchFamily="2" charset="0"/>
              </a:rPr>
              <a:t>C</a:t>
            </a:r>
            <a:r>
              <a:rPr lang="en-US" sz="1800" b="0" i="0" u="none" strike="noStrike" baseline="0" dirty="0">
                <a:solidFill>
                  <a:srgbClr val="FF0000"/>
                </a:solidFill>
                <a:latin typeface="Montserrat Medium" pitchFamily="2" charset="0"/>
              </a:rPr>
              <a:t>apacity building is required </a:t>
            </a:r>
            <a:r>
              <a:rPr lang="en-US" sz="1800" b="0" i="0" u="none" strike="noStrike" baseline="0" dirty="0">
                <a:solidFill>
                  <a:srgbClr val="414142"/>
                </a:solidFill>
                <a:latin typeface="Montserrat Medium" pitchFamily="2" charset="0"/>
              </a:rPr>
              <a:t>to allow the construction industry to experiment with prototypes that meet</a:t>
            </a:r>
          </a:p>
          <a:p>
            <a:pPr algn="l"/>
            <a:r>
              <a:rPr lang="en-US" sz="1800" b="0" i="0" u="none" strike="noStrike" baseline="0" dirty="0">
                <a:solidFill>
                  <a:srgbClr val="414142"/>
                </a:solidFill>
                <a:latin typeface="Montserrat Medium" pitchFamily="2" charset="0"/>
              </a:rPr>
              <a:t>purchasers’ safety needs as well as encourage</a:t>
            </a:r>
          </a:p>
          <a:p>
            <a:pPr algn="l"/>
            <a:r>
              <a:rPr lang="en-US" sz="1800" b="0" i="0" u="none" strike="noStrike" baseline="0" dirty="0">
                <a:solidFill>
                  <a:srgbClr val="414142"/>
                </a:solidFill>
                <a:latin typeface="Montserrat Medium" pitchFamily="2" charset="0"/>
              </a:rPr>
              <a:t>developers to </a:t>
            </a:r>
            <a:r>
              <a:rPr lang="en-US" sz="1800" b="0" i="0" u="none" strike="noStrike" baseline="0" dirty="0">
                <a:solidFill>
                  <a:srgbClr val="FF0000"/>
                </a:solidFill>
                <a:latin typeface="Montserrat Medium" pitchFamily="2" charset="0"/>
              </a:rPr>
              <a:t>incorporate these measures in the construction</a:t>
            </a:r>
            <a:endParaRPr lang="en-US" dirty="0">
              <a:solidFill>
                <a:srgbClr val="FF0000"/>
              </a:solidFill>
              <a:latin typeface="Montserrat Medium" pitchFamily="2" charset="0"/>
            </a:endParaRPr>
          </a:p>
        </p:txBody>
      </p:sp>
      <p:sp>
        <p:nvSpPr>
          <p:cNvPr id="11" name="Text Placeholder 8">
            <a:extLst>
              <a:ext uri="{FF2B5EF4-FFF2-40B4-BE49-F238E27FC236}">
                <a16:creationId xmlns:a16="http://schemas.microsoft.com/office/drawing/2014/main" id="{0BC239BA-73DA-F4CE-18B6-3DD275E4A814}"/>
              </a:ext>
            </a:extLst>
          </p:cNvPr>
          <p:cNvSpPr txBox="1">
            <a:spLocks/>
          </p:cNvSpPr>
          <p:nvPr/>
        </p:nvSpPr>
        <p:spPr>
          <a:xfrm>
            <a:off x="394448" y="1091137"/>
            <a:ext cx="5524500" cy="5446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accent1"/>
                </a:solidFill>
                <a:latin typeface="Verdana" panose="020B0604030504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564A44"/>
                </a:solidFill>
                <a:latin typeface="Montserrat Medium" pitchFamily="2" charset="0"/>
              </a:rPr>
              <a:t>For the Market</a:t>
            </a:r>
          </a:p>
        </p:txBody>
      </p:sp>
      <p:pic>
        <p:nvPicPr>
          <p:cNvPr id="12" name="Graphic 11" descr="Classroom with solid fill">
            <a:extLst>
              <a:ext uri="{FF2B5EF4-FFF2-40B4-BE49-F238E27FC236}">
                <a16:creationId xmlns:a16="http://schemas.microsoft.com/office/drawing/2014/main" id="{1456EEF9-87EC-1E4C-B0B9-09A190220A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5738" y="1556387"/>
            <a:ext cx="1481921" cy="1481921"/>
          </a:xfrm>
          <a:prstGeom prst="rect">
            <a:avLst/>
          </a:prstGeom>
        </p:spPr>
      </p:pic>
      <p:pic>
        <p:nvPicPr>
          <p:cNvPr id="13" name="Picture 12" descr="A graphic with a gear and arrow&#10;&#10;Description automatically generated">
            <a:extLst>
              <a:ext uri="{FF2B5EF4-FFF2-40B4-BE49-F238E27FC236}">
                <a16:creationId xmlns:a16="http://schemas.microsoft.com/office/drawing/2014/main" id="{B07F315D-A1C6-D148-4B2E-BB0BAC68EE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3077" y="4810276"/>
            <a:ext cx="1407242" cy="1407242"/>
          </a:xfrm>
          <a:prstGeom prst="rect">
            <a:avLst/>
          </a:prstGeom>
        </p:spPr>
      </p:pic>
      <p:pic>
        <p:nvPicPr>
          <p:cNvPr id="14" name="Picture 13" descr="A blue and black text&#10;&#10;Description automatically generated with medium confidence">
            <a:extLst>
              <a:ext uri="{FF2B5EF4-FFF2-40B4-BE49-F238E27FC236}">
                <a16:creationId xmlns:a16="http://schemas.microsoft.com/office/drawing/2014/main" id="{DD343B49-1947-6EDC-3500-FF5E03785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9642" y="236312"/>
            <a:ext cx="2241884" cy="417517"/>
          </a:xfrm>
          <a:prstGeom prst="rect">
            <a:avLst/>
          </a:prstGeom>
        </p:spPr>
      </p:pic>
      <p:pic>
        <p:nvPicPr>
          <p:cNvPr id="19" name="Graphic 18" descr="Home outline">
            <a:extLst>
              <a:ext uri="{FF2B5EF4-FFF2-40B4-BE49-F238E27FC236}">
                <a16:creationId xmlns:a16="http://schemas.microsoft.com/office/drawing/2014/main" id="{E54A452D-E3FD-5977-5F0C-3D9B695D16E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90341" y="2844732"/>
            <a:ext cx="1611975" cy="1611975"/>
          </a:xfrm>
          <a:prstGeom prst="rect">
            <a:avLst/>
          </a:prstGeom>
        </p:spPr>
      </p:pic>
      <p:pic>
        <p:nvPicPr>
          <p:cNvPr id="20" name="Graphic 19" descr="Continuous Improvement with solid fill">
            <a:extLst>
              <a:ext uri="{FF2B5EF4-FFF2-40B4-BE49-F238E27FC236}">
                <a16:creationId xmlns:a16="http://schemas.microsoft.com/office/drawing/2014/main" id="{4FA7AF63-FAD9-EB38-E502-214ABA900D7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30800" y="3300032"/>
            <a:ext cx="667907" cy="667907"/>
          </a:xfrm>
          <a:prstGeom prst="rect">
            <a:avLst/>
          </a:prstGeom>
        </p:spPr>
      </p:pic>
    </p:spTree>
    <p:extLst>
      <p:ext uri="{BB962C8B-B14F-4D97-AF65-F5344CB8AC3E}">
        <p14:creationId xmlns:p14="http://schemas.microsoft.com/office/powerpoint/2010/main" val="2881761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line with white text&#10;&#10;Description automatically generated">
            <a:extLst>
              <a:ext uri="{FF2B5EF4-FFF2-40B4-BE49-F238E27FC236}">
                <a16:creationId xmlns:a16="http://schemas.microsoft.com/office/drawing/2014/main" id="{BBD0467A-0A13-AAD6-42FC-CD04D803A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 y="0"/>
            <a:ext cx="12196292" cy="6994525"/>
          </a:xfrm>
          <a:prstGeom prst="rect">
            <a:avLst/>
          </a:prstGeom>
          <a:effectLst>
            <a:reflection endPos="65000" dist="50800" dir="5400000" sy="-100000" algn="bl" rotWithShape="0"/>
          </a:effectLst>
        </p:spPr>
      </p:pic>
      <p:sp>
        <p:nvSpPr>
          <p:cNvPr id="10" name="Rectangle 9">
            <a:extLst>
              <a:ext uri="{FF2B5EF4-FFF2-40B4-BE49-F238E27FC236}">
                <a16:creationId xmlns:a16="http://schemas.microsoft.com/office/drawing/2014/main" id="{1764BB3C-8D8C-2768-EC61-7486F6A89AA4}"/>
              </a:ext>
            </a:extLst>
          </p:cNvPr>
          <p:cNvSpPr/>
          <p:nvPr/>
        </p:nvSpPr>
        <p:spPr>
          <a:xfrm>
            <a:off x="7991420" y="5056780"/>
            <a:ext cx="3558314" cy="1356776"/>
          </a:xfrm>
          <a:prstGeom prst="rect">
            <a:avLst/>
          </a:prstGeom>
          <a:solidFill>
            <a:srgbClr val="002060">
              <a:alpha val="46000"/>
            </a:srgb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4692A0D-B204-0354-109A-E685DC3EA1D5}"/>
              </a:ext>
            </a:extLst>
          </p:cNvPr>
          <p:cNvSpPr>
            <a:spLocks noGrp="1"/>
          </p:cNvSpPr>
          <p:nvPr>
            <p:ph type="sldNum" sz="quarter" idx="12"/>
          </p:nvPr>
        </p:nvSpPr>
        <p:spPr/>
        <p:txBody>
          <a:bodyPr/>
          <a:lstStyle/>
          <a:p>
            <a:fld id="{1AB2E189-FB12-B844-A800-C437B17D5D30}" type="slidenum">
              <a:rPr lang="en-US" smtClean="0"/>
              <a:t>26</a:t>
            </a:fld>
            <a:endParaRPr lang="en-US"/>
          </a:p>
        </p:txBody>
      </p:sp>
      <p:sp>
        <p:nvSpPr>
          <p:cNvPr id="6" name="TextBox 5">
            <a:extLst>
              <a:ext uri="{FF2B5EF4-FFF2-40B4-BE49-F238E27FC236}">
                <a16:creationId xmlns:a16="http://schemas.microsoft.com/office/drawing/2014/main" id="{3369AD1F-A6F0-F4B3-8B91-DC601F1DF9F1}"/>
              </a:ext>
            </a:extLst>
          </p:cNvPr>
          <p:cNvSpPr txBox="1"/>
          <p:nvPr/>
        </p:nvSpPr>
        <p:spPr>
          <a:xfrm>
            <a:off x="642266" y="2184339"/>
            <a:ext cx="6828183" cy="1323439"/>
          </a:xfrm>
          <a:prstGeom prst="rect">
            <a:avLst/>
          </a:prstGeom>
          <a:noFill/>
        </p:spPr>
        <p:txBody>
          <a:bodyPr wrap="square" rtlCol="0">
            <a:spAutoFit/>
          </a:bodyPr>
          <a:lstStyle/>
          <a:p>
            <a:r>
              <a:rPr lang="en-US" sz="8000">
                <a:solidFill>
                  <a:schemeClr val="bg1"/>
                </a:solidFill>
                <a:latin typeface="Montserrat Black" pitchFamily="2" charset="0"/>
              </a:rPr>
              <a:t>THANK YOU</a:t>
            </a:r>
          </a:p>
        </p:txBody>
      </p:sp>
      <p:sp>
        <p:nvSpPr>
          <p:cNvPr id="7" name="TextBox 6">
            <a:extLst>
              <a:ext uri="{FF2B5EF4-FFF2-40B4-BE49-F238E27FC236}">
                <a16:creationId xmlns:a16="http://schemas.microsoft.com/office/drawing/2014/main" id="{7E24820B-8C37-B2F5-5E00-23DDE5CB8290}"/>
              </a:ext>
            </a:extLst>
          </p:cNvPr>
          <p:cNvSpPr txBox="1"/>
          <p:nvPr/>
        </p:nvSpPr>
        <p:spPr>
          <a:xfrm>
            <a:off x="642266" y="3429000"/>
            <a:ext cx="6874101" cy="1754326"/>
          </a:xfrm>
          <a:prstGeom prst="rect">
            <a:avLst/>
          </a:prstGeom>
          <a:noFill/>
        </p:spPr>
        <p:txBody>
          <a:bodyPr wrap="square" rtlCol="0">
            <a:spAutoFit/>
          </a:bodyPr>
          <a:lstStyle/>
          <a:p>
            <a:r>
              <a:rPr lang="en-US" sz="5400">
                <a:solidFill>
                  <a:schemeClr val="bg1"/>
                </a:solidFill>
                <a:latin typeface="Montserrat SemiBold" pitchFamily="2" charset="0"/>
              </a:rPr>
              <a:t>Let’s continue the conversation </a:t>
            </a:r>
          </a:p>
        </p:txBody>
      </p:sp>
      <p:sp>
        <p:nvSpPr>
          <p:cNvPr id="9" name="TextBox 8">
            <a:extLst>
              <a:ext uri="{FF2B5EF4-FFF2-40B4-BE49-F238E27FC236}">
                <a16:creationId xmlns:a16="http://schemas.microsoft.com/office/drawing/2014/main" id="{304D9712-5B67-A6AB-5EBD-A33194B09F35}"/>
              </a:ext>
            </a:extLst>
          </p:cNvPr>
          <p:cNvSpPr txBox="1"/>
          <p:nvPr/>
        </p:nvSpPr>
        <p:spPr>
          <a:xfrm>
            <a:off x="7991420" y="5056780"/>
            <a:ext cx="3558314" cy="1323439"/>
          </a:xfrm>
          <a:prstGeom prst="rect">
            <a:avLst/>
          </a:prstGeom>
          <a:noFill/>
        </p:spPr>
        <p:txBody>
          <a:bodyPr wrap="square">
            <a:spAutoFit/>
          </a:bodyPr>
          <a:lstStyle/>
          <a:p>
            <a:pPr defTabSz="914400"/>
            <a:r>
              <a:rPr lang="en-US" sz="1600">
                <a:solidFill>
                  <a:prstClr val="white"/>
                </a:solidFill>
                <a:latin typeface="Montserrat ExtraBold" pitchFamily="2" charset="0"/>
                <a:ea typeface="Gotham Book" charset="0"/>
                <a:cs typeface="Gotham Book" charset="0"/>
              </a:rPr>
              <a:t>www.idbinvest.org</a:t>
            </a:r>
          </a:p>
          <a:p>
            <a:pPr defTabSz="914400"/>
            <a:r>
              <a:rPr lang="en-US" sz="1600">
                <a:solidFill>
                  <a:prstClr val="white"/>
                </a:solidFill>
                <a:latin typeface="Montserrat ExtraBold" pitchFamily="2" charset="0"/>
                <a:ea typeface="Gotham Book" charset="0"/>
                <a:cs typeface="Gotham Book" charset="0"/>
              </a:rPr>
              <a:t>www.idbinvest.org/linkedin </a:t>
            </a:r>
          </a:p>
          <a:p>
            <a:pPr defTabSz="914400"/>
            <a:r>
              <a:rPr lang="en-US" sz="1600">
                <a:solidFill>
                  <a:prstClr val="white"/>
                </a:solidFill>
                <a:latin typeface="Montserrat ExtraBold" pitchFamily="2" charset="0"/>
                <a:ea typeface="Gotham Book" charset="0"/>
                <a:cs typeface="Gotham Book" charset="0"/>
              </a:rPr>
              <a:t>www.idbinvest.org/twitter </a:t>
            </a:r>
          </a:p>
          <a:p>
            <a:pPr defTabSz="914400"/>
            <a:r>
              <a:rPr lang="en-US" sz="1600">
                <a:solidFill>
                  <a:prstClr val="white"/>
                </a:solidFill>
                <a:latin typeface="Montserrat ExtraBold" pitchFamily="2" charset="0"/>
                <a:ea typeface="Gotham Book" charset="0"/>
                <a:cs typeface="Gotham Book" charset="0"/>
              </a:rPr>
              <a:t>www.idbinvest.org/facebook  </a:t>
            </a:r>
          </a:p>
          <a:p>
            <a:pPr defTabSz="914400"/>
            <a:r>
              <a:rPr lang="en-US" sz="1600">
                <a:solidFill>
                  <a:prstClr val="white"/>
                </a:solidFill>
                <a:latin typeface="Montserrat ExtraBold" pitchFamily="2" charset="0"/>
                <a:ea typeface="Gotham Book" charset="0"/>
                <a:cs typeface="Gotham Book" charset="0"/>
              </a:rPr>
              <a:t>Blog - www.idbinvest.org/blog</a:t>
            </a:r>
          </a:p>
        </p:txBody>
      </p:sp>
      <p:sp>
        <p:nvSpPr>
          <p:cNvPr id="8" name="Title 7">
            <a:extLst>
              <a:ext uri="{FF2B5EF4-FFF2-40B4-BE49-F238E27FC236}">
                <a16:creationId xmlns:a16="http://schemas.microsoft.com/office/drawing/2014/main" id="{7C6E1E84-E8C8-256B-0A68-C19FE60F627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81461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91CF54-1121-4514-92A8-1D0C90AB33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15" y="0"/>
            <a:ext cx="12189172" cy="6858000"/>
          </a:xfrm>
          <a:prstGeom prst="rect">
            <a:avLst/>
          </a:prstGeom>
        </p:spPr>
      </p:pic>
      <p:sp>
        <p:nvSpPr>
          <p:cNvPr id="5" name="Slide Number Placeholder 4">
            <a:extLst>
              <a:ext uri="{FF2B5EF4-FFF2-40B4-BE49-F238E27FC236}">
                <a16:creationId xmlns:a16="http://schemas.microsoft.com/office/drawing/2014/main" id="{7891ED57-26B5-420F-83D2-C66F9825382D}"/>
              </a:ext>
            </a:extLst>
          </p:cNvPr>
          <p:cNvSpPr>
            <a:spLocks noGrp="1"/>
          </p:cNvSpPr>
          <p:nvPr>
            <p:ph type="sldNum" sz="quarter" idx="4"/>
          </p:nvPr>
        </p:nvSpPr>
        <p:spPr>
          <a:xfrm>
            <a:off x="11619723" y="6492875"/>
            <a:ext cx="393798"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75000"/>
                  </a:schemeClr>
                </a:solidFill>
                <a:latin typeface="Gotham Book" charset="0"/>
                <a:ea typeface="Gotham Book" charset="0"/>
                <a:cs typeface="Gotham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FE341A-D776-B44C-8E11-A595977E71A8}" type="slidenum">
              <a:rPr lang="en-US" smtClean="0"/>
              <a:pPr/>
              <a:t>27</a:t>
            </a:fld>
            <a:endParaRPr lang="en-US"/>
          </a:p>
        </p:txBody>
      </p:sp>
      <p:sp>
        <p:nvSpPr>
          <p:cNvPr id="8" name="CuadroTexto 5">
            <a:extLst>
              <a:ext uri="{FF2B5EF4-FFF2-40B4-BE49-F238E27FC236}">
                <a16:creationId xmlns:a16="http://schemas.microsoft.com/office/drawing/2014/main" id="{4687EE33-6634-4845-AF4A-1417CAD47CBA}"/>
              </a:ext>
            </a:extLst>
          </p:cNvPr>
          <p:cNvSpPr txBox="1"/>
          <p:nvPr/>
        </p:nvSpPr>
        <p:spPr>
          <a:xfrm>
            <a:off x="642859" y="4787758"/>
            <a:ext cx="3096936" cy="892552"/>
          </a:xfrm>
          <a:prstGeom prst="rect">
            <a:avLst/>
          </a:prstGeom>
          <a:noFill/>
        </p:spPr>
        <p:txBody>
          <a:bodyPr wrap="square" rtlCol="0">
            <a:spAutoFit/>
          </a:bodyPr>
          <a:lstStyle/>
          <a:p>
            <a:r>
              <a:rPr lang="en-US" sz="2000" b="1">
                <a:solidFill>
                  <a:schemeClr val="bg1"/>
                </a:solidFill>
                <a:latin typeface="Gotham Book" pitchFamily="2" charset="0"/>
                <a:cs typeface="Gotham Book" pitchFamily="2" charset="0"/>
              </a:rPr>
              <a:t>ANNEX</a:t>
            </a:r>
          </a:p>
          <a:p>
            <a:endParaRPr lang="en-US" sz="3200" b="1">
              <a:solidFill>
                <a:schemeClr val="bg1"/>
              </a:solidFill>
              <a:latin typeface="Gotham Book" pitchFamily="2" charset="0"/>
              <a:cs typeface="Gotham Book" pitchFamily="2" charset="0"/>
            </a:endParaRPr>
          </a:p>
        </p:txBody>
      </p:sp>
      <p:sp>
        <p:nvSpPr>
          <p:cNvPr id="6" name="object 3">
            <a:extLst>
              <a:ext uri="{FF2B5EF4-FFF2-40B4-BE49-F238E27FC236}">
                <a16:creationId xmlns:a16="http://schemas.microsoft.com/office/drawing/2014/main" id="{53A210B3-DA03-A34B-9850-D96BFC633E68}"/>
              </a:ext>
            </a:extLst>
          </p:cNvPr>
          <p:cNvSpPr/>
          <p:nvPr/>
        </p:nvSpPr>
        <p:spPr>
          <a:xfrm>
            <a:off x="9131596" y="395163"/>
            <a:ext cx="2698481" cy="461584"/>
          </a:xfrm>
          <a:prstGeom prst="rect">
            <a:avLst/>
          </a:prstGeom>
          <a:blipFill>
            <a:blip r:embed="rId4" cstate="print"/>
            <a:stretch>
              <a:fillRect/>
            </a:stretch>
          </a:blipFill>
        </p:spPr>
        <p:txBody>
          <a:bodyPr wrap="square" lIns="0" tIns="0" rIns="0" bIns="0" rtlCol="0"/>
          <a:lstStyle/>
          <a:p>
            <a:pPr>
              <a:defRPr/>
            </a:pPr>
            <a:endParaRPr sz="2400">
              <a:solidFill>
                <a:prstClr val="black"/>
              </a:solidFill>
              <a:latin typeface="Calibri"/>
            </a:endParaRPr>
          </a:p>
        </p:txBody>
      </p:sp>
      <p:sp>
        <p:nvSpPr>
          <p:cNvPr id="12" name="CuadroTexto 5">
            <a:extLst>
              <a:ext uri="{FF2B5EF4-FFF2-40B4-BE49-F238E27FC236}">
                <a16:creationId xmlns:a16="http://schemas.microsoft.com/office/drawing/2014/main" id="{FAEDA7DC-2B10-F34D-8BB4-1915C2448CD4}"/>
              </a:ext>
            </a:extLst>
          </p:cNvPr>
          <p:cNvSpPr txBox="1"/>
          <p:nvPr/>
        </p:nvSpPr>
        <p:spPr>
          <a:xfrm>
            <a:off x="550391" y="3477802"/>
            <a:ext cx="3096936" cy="1200329"/>
          </a:xfrm>
          <a:prstGeom prst="rect">
            <a:avLst/>
          </a:prstGeom>
          <a:noFill/>
        </p:spPr>
        <p:txBody>
          <a:bodyPr wrap="square" rtlCol="0">
            <a:spAutoFit/>
          </a:bodyPr>
          <a:lstStyle/>
          <a:p>
            <a:r>
              <a:rPr lang="en-US" sz="7200" b="1">
                <a:solidFill>
                  <a:srgbClr val="00B050"/>
                </a:solidFill>
                <a:latin typeface="Gotham Bold" pitchFamily="2" charset="0"/>
                <a:cs typeface="Gotham Bold" pitchFamily="2" charset="0"/>
              </a:rPr>
              <a:t>E.</a:t>
            </a:r>
            <a:endParaRPr lang="en-US" sz="7200" b="1">
              <a:solidFill>
                <a:schemeClr val="bg1"/>
              </a:solidFill>
              <a:latin typeface="Gotham Bold" pitchFamily="2" charset="0"/>
              <a:cs typeface="Gotham Bold" pitchFamily="2" charset="0"/>
            </a:endParaRPr>
          </a:p>
        </p:txBody>
      </p:sp>
    </p:spTree>
    <p:extLst>
      <p:ext uri="{BB962C8B-B14F-4D97-AF65-F5344CB8AC3E}">
        <p14:creationId xmlns:p14="http://schemas.microsoft.com/office/powerpoint/2010/main" val="432262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
            <a:extLst>
              <a:ext uri="{FF2B5EF4-FFF2-40B4-BE49-F238E27FC236}">
                <a16:creationId xmlns:a16="http://schemas.microsoft.com/office/drawing/2014/main" id="{0DF3A2D0-0019-392F-0AC5-986E378A2FB2}"/>
              </a:ext>
            </a:extLst>
          </p:cNvPr>
          <p:cNvSpPr txBox="1">
            <a:spLocks/>
          </p:cNvSpPr>
          <p:nvPr/>
        </p:nvSpPr>
        <p:spPr>
          <a:xfrm>
            <a:off x="1412991" y="803572"/>
            <a:ext cx="3818765" cy="750847"/>
          </a:xfrm>
          <a:prstGeom prst="rect">
            <a:avLst/>
          </a:prstGeom>
        </p:spPr>
        <p:txBody>
          <a:bodyPr vert="horz" wrap="square" lIns="0" tIns="12065" rIns="0" bIns="0" rtlCol="0">
            <a:spAutoFit/>
          </a:bodyPr>
          <a:lstStyle>
            <a:lvl1pPr marL="0" indent="173038" algn="l" defTabSz="457200" rtl="0" fontAlgn="base">
              <a:spcBef>
                <a:spcPct val="0"/>
              </a:spcBef>
              <a:spcAft>
                <a:spcPct val="0"/>
              </a:spcAft>
              <a:buFont typeface="Arial" pitchFamily="34" charset="0"/>
              <a:buChar char="•"/>
              <a:defRPr sz="2400" b="1" i="0" kern="1200" baseline="0">
                <a:solidFill>
                  <a:srgbClr val="004F71"/>
                </a:solidFill>
                <a:latin typeface="Gotham Book" pitchFamily="50" charset="0"/>
                <a:ea typeface="Gotham Book" pitchFamily="50" charset="0"/>
                <a:cs typeface="Gotham Book" pitchFamily="50" charset="0"/>
              </a:defRPr>
            </a:lvl1pPr>
            <a:lvl2pPr algn="ctr" defTabSz="457200" rtl="0" fontAlgn="base">
              <a:spcBef>
                <a:spcPct val="0"/>
              </a:spcBef>
              <a:spcAft>
                <a:spcPct val="0"/>
              </a:spcAft>
              <a:defRPr sz="4400" b="1">
                <a:solidFill>
                  <a:srgbClr val="103058"/>
                </a:solidFill>
                <a:latin typeface="Adobe Caslon Pro Bold" charset="0"/>
                <a:ea typeface="ヒラギノ角ゴ Pro W3" charset="0"/>
              </a:defRPr>
            </a:lvl2pPr>
            <a:lvl3pPr algn="ctr" defTabSz="457200" rtl="0" fontAlgn="base">
              <a:spcBef>
                <a:spcPct val="0"/>
              </a:spcBef>
              <a:spcAft>
                <a:spcPct val="0"/>
              </a:spcAft>
              <a:defRPr sz="4400" b="1">
                <a:solidFill>
                  <a:srgbClr val="103058"/>
                </a:solidFill>
                <a:latin typeface="Adobe Caslon Pro Bold" charset="0"/>
                <a:ea typeface="ヒラギノ角ゴ Pro W3" charset="0"/>
              </a:defRPr>
            </a:lvl3pPr>
            <a:lvl4pPr algn="ctr" defTabSz="457200" rtl="0" fontAlgn="base">
              <a:spcBef>
                <a:spcPct val="0"/>
              </a:spcBef>
              <a:spcAft>
                <a:spcPct val="0"/>
              </a:spcAft>
              <a:defRPr sz="4400" b="1">
                <a:solidFill>
                  <a:srgbClr val="103058"/>
                </a:solidFill>
                <a:latin typeface="Adobe Caslon Pro Bold" charset="0"/>
                <a:ea typeface="ヒラギノ角ゴ Pro W3" charset="0"/>
              </a:defRPr>
            </a:lvl4pPr>
            <a:lvl5pPr algn="ctr" defTabSz="457200" rtl="0" fontAlgn="base">
              <a:spcBef>
                <a:spcPct val="0"/>
              </a:spcBef>
              <a:spcAft>
                <a:spcPct val="0"/>
              </a:spcAft>
              <a:defRPr sz="4400" b="1">
                <a:solidFill>
                  <a:srgbClr val="103058"/>
                </a:solidFill>
                <a:latin typeface="Adobe Caslon Pro Bold" charset="0"/>
                <a:ea typeface="ヒラギノ角ゴ Pro W3" charset="0"/>
              </a:defRPr>
            </a:lvl5pPr>
            <a:lvl6pPr marL="457200" algn="ctr" defTabSz="457200" rtl="0" fontAlgn="base">
              <a:spcBef>
                <a:spcPct val="0"/>
              </a:spcBef>
              <a:spcAft>
                <a:spcPct val="0"/>
              </a:spcAft>
              <a:defRPr sz="4400" b="1">
                <a:solidFill>
                  <a:srgbClr val="103058"/>
                </a:solidFill>
                <a:latin typeface="Adobe Caslon Pro Bold" charset="0"/>
                <a:ea typeface="ヒラギノ角ゴ Pro W3" charset="0"/>
              </a:defRPr>
            </a:lvl6pPr>
            <a:lvl7pPr marL="914400" algn="ctr" defTabSz="457200" rtl="0" fontAlgn="base">
              <a:spcBef>
                <a:spcPct val="0"/>
              </a:spcBef>
              <a:spcAft>
                <a:spcPct val="0"/>
              </a:spcAft>
              <a:defRPr sz="4400" b="1">
                <a:solidFill>
                  <a:srgbClr val="103058"/>
                </a:solidFill>
                <a:latin typeface="Adobe Caslon Pro Bold" charset="0"/>
                <a:ea typeface="ヒラギノ角ゴ Pro W3" charset="0"/>
              </a:defRPr>
            </a:lvl7pPr>
            <a:lvl8pPr marL="1371600" algn="ctr" defTabSz="457200" rtl="0" fontAlgn="base">
              <a:spcBef>
                <a:spcPct val="0"/>
              </a:spcBef>
              <a:spcAft>
                <a:spcPct val="0"/>
              </a:spcAft>
              <a:defRPr sz="4400" b="1">
                <a:solidFill>
                  <a:srgbClr val="103058"/>
                </a:solidFill>
                <a:latin typeface="Adobe Caslon Pro Bold" charset="0"/>
                <a:ea typeface="ヒラギノ角ゴ Pro W3" charset="0"/>
              </a:defRPr>
            </a:lvl8pPr>
            <a:lvl9pPr marL="1828800" algn="ctr" defTabSz="457200" rtl="0" fontAlgn="base">
              <a:spcBef>
                <a:spcPct val="0"/>
              </a:spcBef>
              <a:spcAft>
                <a:spcPct val="0"/>
              </a:spcAft>
              <a:defRPr sz="4400" b="1">
                <a:solidFill>
                  <a:srgbClr val="103058"/>
                </a:solidFill>
                <a:latin typeface="Adobe Caslon Pro Bold" charset="0"/>
                <a:ea typeface="ヒラギノ角ゴ Pro W3" charset="0"/>
              </a:defRPr>
            </a:lvl9pPr>
          </a:lstStyle>
          <a:p>
            <a:pPr marL="12700" indent="0">
              <a:spcBef>
                <a:spcPts val="95"/>
              </a:spcBef>
              <a:buNone/>
            </a:pPr>
            <a:r>
              <a:rPr lang="en-US" sz="4800" spc="50" dirty="0">
                <a:solidFill>
                  <a:srgbClr val="004867"/>
                </a:solidFill>
                <a:latin typeface="Montserrat SemiBold" pitchFamily="2" charset="0"/>
              </a:rPr>
              <a:t>Contents</a:t>
            </a:r>
            <a:endParaRPr lang="en-US" sz="4800" dirty="0">
              <a:latin typeface="Montserrat SemiBold" pitchFamily="2" charset="0"/>
            </a:endParaRPr>
          </a:p>
        </p:txBody>
      </p:sp>
      <p:sp>
        <p:nvSpPr>
          <p:cNvPr id="5" name="object 9">
            <a:extLst>
              <a:ext uri="{FF2B5EF4-FFF2-40B4-BE49-F238E27FC236}">
                <a16:creationId xmlns:a16="http://schemas.microsoft.com/office/drawing/2014/main" id="{BD7514A9-CA7B-6C54-3EF0-EF4B0BC8AAB9}"/>
              </a:ext>
            </a:extLst>
          </p:cNvPr>
          <p:cNvSpPr txBox="1">
            <a:spLocks/>
          </p:cNvSpPr>
          <p:nvPr/>
        </p:nvSpPr>
        <p:spPr>
          <a:xfrm>
            <a:off x="-146981" y="1707775"/>
            <a:ext cx="11232502" cy="4175630"/>
          </a:xfrm>
          <a:prstGeom prst="rect">
            <a:avLst/>
          </a:prstGeom>
        </p:spPr>
        <p:txBody>
          <a:bodyPr vert="horz" wrap="square" lIns="0" tIns="13335" rIns="0" bIns="0" rtlCol="0">
            <a:spAutoFit/>
          </a:bodyPr>
          <a:lstStyle>
            <a:lvl1pPr algn="l" defTabSz="457200" rtl="0" fontAlgn="base">
              <a:spcBef>
                <a:spcPct val="20000"/>
              </a:spcBef>
              <a:spcAft>
                <a:spcPct val="0"/>
              </a:spcAft>
              <a:buFont typeface="Arial" charset="0"/>
              <a:defRPr sz="1800" b="1" i="0" kern="1200" baseline="0">
                <a:solidFill>
                  <a:srgbClr val="024E6E"/>
                </a:solidFill>
                <a:latin typeface="Gotham Book" charset="0"/>
                <a:ea typeface="Gotham Book" charset="0"/>
                <a:cs typeface="Gotham Book" charset="0"/>
              </a:defRPr>
            </a:lvl1pPr>
            <a:lvl2pPr marL="914400" indent="-457200" algn="l" defTabSz="457200" rtl="0" fontAlgn="base">
              <a:spcBef>
                <a:spcPct val="20000"/>
              </a:spcBef>
              <a:spcAft>
                <a:spcPct val="0"/>
              </a:spcAft>
              <a:buFont typeface="Arial" charset="0"/>
              <a:buChar char="•"/>
              <a:defRPr sz="1600" b="0" i="0" kern="1200">
                <a:solidFill>
                  <a:schemeClr val="tx1">
                    <a:lumMod val="75000"/>
                    <a:lumOff val="25000"/>
                  </a:schemeClr>
                </a:solidFill>
                <a:latin typeface="Gotham Book" charset="0"/>
                <a:ea typeface="Gotham Book" charset="0"/>
                <a:cs typeface="Gotham Book" charset="0"/>
              </a:defRPr>
            </a:lvl2pPr>
            <a:lvl3pPr marL="1257300" indent="-342900" algn="l" defTabSz="457200" rtl="0" fontAlgn="base">
              <a:spcBef>
                <a:spcPct val="20000"/>
              </a:spcBef>
              <a:spcAft>
                <a:spcPct val="0"/>
              </a:spcAft>
              <a:buFont typeface="Lucida Grande" charset="0"/>
              <a:buChar char="-"/>
              <a:defRPr sz="1400" b="0" i="0" kern="1200">
                <a:solidFill>
                  <a:schemeClr val="tx1">
                    <a:lumMod val="75000"/>
                    <a:lumOff val="25000"/>
                  </a:schemeClr>
                </a:solidFill>
                <a:latin typeface="Gotham Book" charset="0"/>
                <a:ea typeface="Gotham Book" charset="0"/>
                <a:cs typeface="Gotham Book" charset="0"/>
              </a:defRPr>
            </a:lvl3pPr>
            <a:lvl4pPr marL="1714500" indent="-342900" algn="l" defTabSz="457200" rtl="0" fontAlgn="base">
              <a:spcBef>
                <a:spcPct val="20000"/>
              </a:spcBef>
              <a:spcAft>
                <a:spcPct val="0"/>
              </a:spcAft>
              <a:buFont typeface="Arial" charset="0"/>
              <a:buChar char="•"/>
              <a:defRPr sz="1200" b="0" i="0" kern="1200">
                <a:solidFill>
                  <a:schemeClr val="tx1">
                    <a:lumMod val="75000"/>
                    <a:lumOff val="25000"/>
                  </a:schemeClr>
                </a:solidFill>
                <a:latin typeface="Gotham Book" charset="0"/>
                <a:ea typeface="Gotham Book" charset="0"/>
                <a:cs typeface="Gotham Book" charset="0"/>
              </a:defRPr>
            </a:lvl4pPr>
            <a:lvl5pPr marL="2057400" indent="-228600" algn="l" defTabSz="457200" rtl="0" fontAlgn="base">
              <a:spcBef>
                <a:spcPct val="20000"/>
              </a:spcBef>
              <a:spcAft>
                <a:spcPct val="0"/>
              </a:spcAft>
              <a:buFont typeface="Arial" charset="0"/>
              <a:buChar char="»"/>
              <a:defRPr sz="1100" b="0" i="0" kern="1200">
                <a:solidFill>
                  <a:schemeClr val="tx1">
                    <a:lumMod val="75000"/>
                    <a:lumOff val="25000"/>
                  </a:schemeClr>
                </a:solidFill>
                <a:latin typeface="Gotham Book" charset="0"/>
                <a:ea typeface="Gotham Book" charset="0"/>
                <a:cs typeface="Gotham 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326765" indent="-457200">
              <a:spcBef>
                <a:spcPts val="105"/>
              </a:spcBef>
              <a:buClr>
                <a:srgbClr val="00B050"/>
              </a:buClr>
              <a:buFont typeface="Arial" charset="0"/>
              <a:buAutoNum type="alphaUcPeriod"/>
              <a:tabLst>
                <a:tab pos="3326765" algn="l"/>
                <a:tab pos="3327400" algn="l"/>
              </a:tabLst>
            </a:pPr>
            <a:r>
              <a:rPr lang="en-US" sz="2800" spc="-15" dirty="0">
                <a:latin typeface="Montserrat SemiBold" pitchFamily="2" charset="0"/>
              </a:rPr>
              <a:t>IDB Invest Overview</a:t>
            </a:r>
          </a:p>
          <a:p>
            <a:pPr marL="2856865">
              <a:spcBef>
                <a:spcPts val="55"/>
              </a:spcBef>
              <a:buClr>
                <a:srgbClr val="00B050"/>
              </a:buClr>
              <a:buFont typeface="Gotham Book"/>
              <a:buAutoNum type="alphaUcPeriod"/>
            </a:pPr>
            <a:endParaRPr lang="en-US" sz="2800" dirty="0">
              <a:latin typeface="Montserrat SemiBold" pitchFamily="2" charset="0"/>
              <a:cs typeface="Times New Roman"/>
            </a:endParaRPr>
          </a:p>
          <a:p>
            <a:pPr marL="3326765" indent="-457200">
              <a:buClr>
                <a:srgbClr val="00B050"/>
              </a:buClr>
              <a:buFont typeface="Arial" charset="0"/>
              <a:buAutoNum type="alphaUcPeriod"/>
              <a:tabLst>
                <a:tab pos="3326765" algn="l"/>
                <a:tab pos="3327400" algn="l"/>
              </a:tabLst>
            </a:pPr>
            <a:r>
              <a:rPr lang="en-US" sz="2800" spc="-30" dirty="0">
                <a:latin typeface="Montserrat SemiBold" pitchFamily="2" charset="0"/>
              </a:rPr>
              <a:t>The Climate Change Problem</a:t>
            </a:r>
            <a:endParaRPr lang="en-US" sz="2800" spc="-5" dirty="0">
              <a:latin typeface="Montserrat SemiBold" pitchFamily="2" charset="0"/>
            </a:endParaRPr>
          </a:p>
          <a:p>
            <a:pPr marL="2856865">
              <a:spcBef>
                <a:spcPts val="5"/>
              </a:spcBef>
              <a:buClr>
                <a:srgbClr val="00B050"/>
              </a:buClr>
              <a:buFont typeface="Gotham Book"/>
              <a:buAutoNum type="alphaUcPeriod"/>
            </a:pPr>
            <a:endParaRPr lang="en-US" sz="2800" dirty="0">
              <a:latin typeface="Montserrat SemiBold" pitchFamily="2" charset="0"/>
              <a:cs typeface="Times New Roman"/>
            </a:endParaRPr>
          </a:p>
          <a:p>
            <a:pPr marL="3326765" indent="-457200">
              <a:spcBef>
                <a:spcPts val="5"/>
              </a:spcBef>
              <a:buClr>
                <a:srgbClr val="00B050"/>
              </a:buClr>
              <a:buFont typeface="Arial" charset="0"/>
              <a:buAutoNum type="alphaUcPeriod"/>
              <a:tabLst>
                <a:tab pos="3326765" algn="l"/>
                <a:tab pos="3327400" algn="l"/>
              </a:tabLst>
            </a:pPr>
            <a:r>
              <a:rPr lang="en-US" sz="2800" spc="-20" dirty="0">
                <a:latin typeface="Montserrat SemiBold" pitchFamily="2" charset="0"/>
              </a:rPr>
              <a:t>The State of Green Buildings</a:t>
            </a:r>
            <a:endParaRPr lang="en-US" sz="2800" spc="-5" dirty="0">
              <a:latin typeface="Montserrat SemiBold" pitchFamily="2" charset="0"/>
            </a:endParaRPr>
          </a:p>
          <a:p>
            <a:pPr marL="2856865">
              <a:spcBef>
                <a:spcPts val="50"/>
              </a:spcBef>
              <a:buClr>
                <a:srgbClr val="00B050"/>
              </a:buClr>
              <a:buFont typeface="Gotham Book"/>
              <a:buAutoNum type="alphaUcPeriod"/>
            </a:pPr>
            <a:endParaRPr lang="en-US" sz="2800" dirty="0">
              <a:latin typeface="Montserrat SemiBold" pitchFamily="2" charset="0"/>
              <a:cs typeface="Times New Roman"/>
            </a:endParaRPr>
          </a:p>
          <a:p>
            <a:pPr marL="3326765" indent="-457200">
              <a:buClr>
                <a:srgbClr val="00B050"/>
              </a:buClr>
              <a:buFont typeface="Arial" charset="0"/>
              <a:buAutoNum type="alphaUcPeriod"/>
              <a:tabLst>
                <a:tab pos="3326765" algn="l"/>
                <a:tab pos="3327400" algn="l"/>
              </a:tabLst>
            </a:pPr>
            <a:r>
              <a:rPr lang="en-US" sz="2800" spc="-10" dirty="0">
                <a:latin typeface="Montserrat SemiBold" pitchFamily="2" charset="0"/>
              </a:rPr>
              <a:t>The Business Case for Resiliency</a:t>
            </a:r>
            <a:endParaRPr lang="en-US" sz="2800" spc="-5" dirty="0">
              <a:latin typeface="Montserrat SemiBold" pitchFamily="2" charset="0"/>
            </a:endParaRPr>
          </a:p>
          <a:p>
            <a:pPr marL="2856865">
              <a:spcBef>
                <a:spcPts val="10"/>
              </a:spcBef>
              <a:buClr>
                <a:srgbClr val="00B050"/>
              </a:buClr>
              <a:buFont typeface="Gotham Book"/>
              <a:buAutoNum type="alphaUcPeriod"/>
            </a:pPr>
            <a:endParaRPr lang="en-US" sz="2800" dirty="0">
              <a:latin typeface="Times New Roman"/>
              <a:cs typeface="Times New Roman"/>
            </a:endParaRPr>
          </a:p>
          <a:p>
            <a:pPr marL="3326765" indent="-457200">
              <a:buClr>
                <a:srgbClr val="00B050"/>
              </a:buClr>
              <a:buFont typeface="Arial" charset="0"/>
              <a:buAutoNum type="alphaUcPeriod"/>
              <a:tabLst>
                <a:tab pos="3326765" algn="l"/>
                <a:tab pos="3327400" algn="l"/>
              </a:tabLst>
            </a:pPr>
            <a:r>
              <a:rPr lang="en-US" sz="2800" spc="-5" dirty="0">
                <a:latin typeface="Montserrat SemiBold" pitchFamily="2" charset="0"/>
              </a:rPr>
              <a:t>Q&amp;A</a:t>
            </a:r>
            <a:endParaRPr lang="en-US" sz="2800" spc="-20" dirty="0">
              <a:latin typeface="Montserrat SemiBold" pitchFamily="2" charset="0"/>
            </a:endParaRPr>
          </a:p>
        </p:txBody>
      </p:sp>
      <p:sp>
        <p:nvSpPr>
          <p:cNvPr id="6" name="object 10">
            <a:extLst>
              <a:ext uri="{FF2B5EF4-FFF2-40B4-BE49-F238E27FC236}">
                <a16:creationId xmlns:a16="http://schemas.microsoft.com/office/drawing/2014/main" id="{BEF2C8C0-C922-ACEC-4CD2-D7CD28BA661E}"/>
              </a:ext>
            </a:extLst>
          </p:cNvPr>
          <p:cNvSpPr/>
          <p:nvPr/>
        </p:nvSpPr>
        <p:spPr>
          <a:xfrm>
            <a:off x="2604509" y="2364597"/>
            <a:ext cx="8102600" cy="0"/>
          </a:xfrm>
          <a:custGeom>
            <a:avLst/>
            <a:gdLst/>
            <a:ahLst/>
            <a:cxnLst/>
            <a:rect l="l" t="t" r="r" b="b"/>
            <a:pathLst>
              <a:path w="8102600">
                <a:moveTo>
                  <a:pt x="0" y="0"/>
                </a:moveTo>
                <a:lnTo>
                  <a:pt x="8102104" y="0"/>
                </a:lnTo>
              </a:path>
            </a:pathLst>
          </a:custGeom>
          <a:ln w="19050">
            <a:solidFill>
              <a:srgbClr val="00B050"/>
            </a:solidFill>
            <a:prstDash val="sysDash"/>
          </a:ln>
        </p:spPr>
        <p:txBody>
          <a:bodyPr wrap="square" lIns="0" tIns="0" rIns="0" bIns="0" rtlCol="0"/>
          <a:lstStyle/>
          <a:p>
            <a:endParaRPr/>
          </a:p>
        </p:txBody>
      </p:sp>
      <p:sp>
        <p:nvSpPr>
          <p:cNvPr id="7" name="object 11">
            <a:extLst>
              <a:ext uri="{FF2B5EF4-FFF2-40B4-BE49-F238E27FC236}">
                <a16:creationId xmlns:a16="http://schemas.microsoft.com/office/drawing/2014/main" id="{D13F8DEC-A61B-E8D7-0EF5-71153FEA81C6}"/>
              </a:ext>
            </a:extLst>
          </p:cNvPr>
          <p:cNvSpPr/>
          <p:nvPr/>
        </p:nvSpPr>
        <p:spPr>
          <a:xfrm>
            <a:off x="2604509" y="3280443"/>
            <a:ext cx="8102600" cy="0"/>
          </a:xfrm>
          <a:custGeom>
            <a:avLst/>
            <a:gdLst/>
            <a:ahLst/>
            <a:cxnLst/>
            <a:rect l="l" t="t" r="r" b="b"/>
            <a:pathLst>
              <a:path w="8102600">
                <a:moveTo>
                  <a:pt x="0" y="0"/>
                </a:moveTo>
                <a:lnTo>
                  <a:pt x="8102104" y="0"/>
                </a:lnTo>
              </a:path>
            </a:pathLst>
          </a:custGeom>
          <a:ln w="19050">
            <a:solidFill>
              <a:srgbClr val="00B050"/>
            </a:solidFill>
            <a:prstDash val="sysDash"/>
          </a:ln>
        </p:spPr>
        <p:txBody>
          <a:bodyPr wrap="square" lIns="0" tIns="0" rIns="0" bIns="0" rtlCol="0"/>
          <a:lstStyle/>
          <a:p>
            <a:endParaRPr/>
          </a:p>
        </p:txBody>
      </p:sp>
      <p:sp>
        <p:nvSpPr>
          <p:cNvPr id="8" name="object 12">
            <a:extLst>
              <a:ext uri="{FF2B5EF4-FFF2-40B4-BE49-F238E27FC236}">
                <a16:creationId xmlns:a16="http://schemas.microsoft.com/office/drawing/2014/main" id="{1147BC59-4108-D0D3-84DB-489D3B75EF74}"/>
              </a:ext>
            </a:extLst>
          </p:cNvPr>
          <p:cNvSpPr/>
          <p:nvPr/>
        </p:nvSpPr>
        <p:spPr>
          <a:xfrm>
            <a:off x="2604509" y="4103692"/>
            <a:ext cx="8102600" cy="0"/>
          </a:xfrm>
          <a:custGeom>
            <a:avLst/>
            <a:gdLst/>
            <a:ahLst/>
            <a:cxnLst/>
            <a:rect l="l" t="t" r="r" b="b"/>
            <a:pathLst>
              <a:path w="8102600">
                <a:moveTo>
                  <a:pt x="0" y="0"/>
                </a:moveTo>
                <a:lnTo>
                  <a:pt x="8102104" y="0"/>
                </a:lnTo>
              </a:path>
            </a:pathLst>
          </a:custGeom>
          <a:ln w="19050">
            <a:solidFill>
              <a:srgbClr val="00B050"/>
            </a:solidFill>
            <a:prstDash val="sysDash"/>
          </a:ln>
        </p:spPr>
        <p:txBody>
          <a:bodyPr wrap="square" lIns="0" tIns="0" rIns="0" bIns="0" rtlCol="0"/>
          <a:lstStyle/>
          <a:p>
            <a:endParaRPr/>
          </a:p>
        </p:txBody>
      </p:sp>
      <p:sp>
        <p:nvSpPr>
          <p:cNvPr id="9" name="object 13">
            <a:extLst>
              <a:ext uri="{FF2B5EF4-FFF2-40B4-BE49-F238E27FC236}">
                <a16:creationId xmlns:a16="http://schemas.microsoft.com/office/drawing/2014/main" id="{9EB7C6A6-6738-ED05-D87E-B171A28FC9C7}"/>
              </a:ext>
            </a:extLst>
          </p:cNvPr>
          <p:cNvSpPr/>
          <p:nvPr/>
        </p:nvSpPr>
        <p:spPr>
          <a:xfrm>
            <a:off x="2604509" y="4973202"/>
            <a:ext cx="8102600" cy="0"/>
          </a:xfrm>
          <a:custGeom>
            <a:avLst/>
            <a:gdLst/>
            <a:ahLst/>
            <a:cxnLst/>
            <a:rect l="l" t="t" r="r" b="b"/>
            <a:pathLst>
              <a:path w="8102600">
                <a:moveTo>
                  <a:pt x="0" y="0"/>
                </a:moveTo>
                <a:lnTo>
                  <a:pt x="8102104" y="0"/>
                </a:lnTo>
              </a:path>
            </a:pathLst>
          </a:custGeom>
          <a:ln w="19050">
            <a:solidFill>
              <a:srgbClr val="00B050"/>
            </a:solidFill>
            <a:prstDash val="sysDash"/>
          </a:ln>
        </p:spPr>
        <p:txBody>
          <a:bodyPr wrap="square" lIns="0" tIns="0" rIns="0" bIns="0" rtlCol="0"/>
          <a:lstStyle/>
          <a:p>
            <a:endParaRPr/>
          </a:p>
        </p:txBody>
      </p:sp>
      <p:pic>
        <p:nvPicPr>
          <p:cNvPr id="2" name="Picture 1" descr="A blue and black text&#10;&#10;Description automatically generated with medium confidence">
            <a:extLst>
              <a:ext uri="{FF2B5EF4-FFF2-40B4-BE49-F238E27FC236}">
                <a16:creationId xmlns:a16="http://schemas.microsoft.com/office/drawing/2014/main" id="{34AF9FF4-25F1-C182-0B48-8311A54DF5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642" y="236312"/>
            <a:ext cx="2241884" cy="417517"/>
          </a:xfrm>
          <a:prstGeom prst="rect">
            <a:avLst/>
          </a:prstGeom>
        </p:spPr>
      </p:pic>
    </p:spTree>
    <p:extLst>
      <p:ext uri="{BB962C8B-B14F-4D97-AF65-F5344CB8AC3E}">
        <p14:creationId xmlns:p14="http://schemas.microsoft.com/office/powerpoint/2010/main" val="600960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n 32">
            <a:extLst>
              <a:ext uri="{FF2B5EF4-FFF2-40B4-BE49-F238E27FC236}">
                <a16:creationId xmlns:a16="http://schemas.microsoft.com/office/drawing/2014/main" id="{EE66854F-749F-4547-A844-AB28378B04D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96400" y="2492375"/>
            <a:ext cx="206533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Imagen 2">
            <a:extLst>
              <a:ext uri="{FF2B5EF4-FFF2-40B4-BE49-F238E27FC236}">
                <a16:creationId xmlns:a16="http://schemas.microsoft.com/office/drawing/2014/main" id="{838EDE11-5468-42BB-AB58-D67C1603719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32338" y="2492375"/>
            <a:ext cx="2065337"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Imagen 2">
            <a:extLst>
              <a:ext uri="{FF2B5EF4-FFF2-40B4-BE49-F238E27FC236}">
                <a16:creationId xmlns:a16="http://schemas.microsoft.com/office/drawing/2014/main" id="{09703572-EA30-432E-A5BA-815917218BF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31013" y="2492375"/>
            <a:ext cx="2403475"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Imagen 32">
            <a:extLst>
              <a:ext uri="{FF2B5EF4-FFF2-40B4-BE49-F238E27FC236}">
                <a16:creationId xmlns:a16="http://schemas.microsoft.com/office/drawing/2014/main" id="{B03CCBCD-2EB0-43B4-B2D2-37CEE7C56B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75" y="1588"/>
            <a:ext cx="3924300"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ángulo 33">
            <a:extLst>
              <a:ext uri="{FF2B5EF4-FFF2-40B4-BE49-F238E27FC236}">
                <a16:creationId xmlns:a16="http://schemas.microsoft.com/office/drawing/2014/main" id="{583EAA1A-4A97-C549-A986-6189B5A6C7CC}"/>
              </a:ext>
            </a:extLst>
          </p:cNvPr>
          <p:cNvSpPr/>
          <p:nvPr/>
        </p:nvSpPr>
        <p:spPr>
          <a:xfrm>
            <a:off x="-242888" y="-34925"/>
            <a:ext cx="3963988" cy="6929438"/>
          </a:xfrm>
          <a:prstGeom prst="rect">
            <a:avLst/>
          </a:prstGeom>
          <a:solidFill>
            <a:srgbClr val="004F71">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799"/>
          </a:p>
        </p:txBody>
      </p:sp>
      <p:sp>
        <p:nvSpPr>
          <p:cNvPr id="32" name="Rectángulo 39">
            <a:extLst>
              <a:ext uri="{FF2B5EF4-FFF2-40B4-BE49-F238E27FC236}">
                <a16:creationId xmlns:a16="http://schemas.microsoft.com/office/drawing/2014/main" id="{AB09E093-FECF-9246-A1C8-C4322EE276FC}"/>
              </a:ext>
            </a:extLst>
          </p:cNvPr>
          <p:cNvSpPr/>
          <p:nvPr/>
        </p:nvSpPr>
        <p:spPr>
          <a:xfrm>
            <a:off x="-207963" y="2640013"/>
            <a:ext cx="3924301" cy="4241800"/>
          </a:xfrm>
          <a:prstGeom prst="rect">
            <a:avLst/>
          </a:prstGeom>
          <a:solidFill>
            <a:srgbClr val="004F71">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799"/>
          </a:p>
        </p:txBody>
      </p:sp>
      <p:sp>
        <p:nvSpPr>
          <p:cNvPr id="35" name="Rectangle 3">
            <a:extLst>
              <a:ext uri="{FF2B5EF4-FFF2-40B4-BE49-F238E27FC236}">
                <a16:creationId xmlns:a16="http://schemas.microsoft.com/office/drawing/2014/main" id="{08B4A100-BD19-9A44-AA9C-79B1A3B9BF3C}"/>
              </a:ext>
            </a:extLst>
          </p:cNvPr>
          <p:cNvSpPr/>
          <p:nvPr/>
        </p:nvSpPr>
        <p:spPr>
          <a:xfrm>
            <a:off x="274954" y="2910006"/>
            <a:ext cx="3028210" cy="3323987"/>
          </a:xfrm>
          <a:prstGeom prst="rect">
            <a:avLst/>
          </a:prstGeom>
        </p:spPr>
        <p:txBody>
          <a:bodyPr wrap="square">
            <a:spAutoFit/>
          </a:bodyPr>
          <a:lstStyle/>
          <a:p>
            <a:pPr defTabSz="914103" eaLnBrk="1" fontAlgn="auto" hangingPunct="1">
              <a:spcBef>
                <a:spcPts val="0"/>
              </a:spcBef>
              <a:spcAft>
                <a:spcPts val="0"/>
              </a:spcAft>
              <a:defRPr/>
            </a:pPr>
            <a:r>
              <a:rPr lang="en-US" sz="1400">
                <a:solidFill>
                  <a:schemeClr val="bg1"/>
                </a:solidFill>
                <a:latin typeface="Gotham Book" pitchFamily="50" charset="0"/>
                <a:ea typeface="Gotham Light" charset="0"/>
                <a:cs typeface="Gotham Book" pitchFamily="50" charset="0"/>
              </a:rPr>
              <a:t>IDB  Invest, a member of the Inter-American Development Bank (IDB) Group, is a multilateral development bank committed to the economic development of its member countries in Latin America and the Caribbean through the private sector. IDB Invest finances sustainable companies and projects so they can achieve financial results and maximize the region’s economic, social, and environmental development.</a:t>
            </a:r>
          </a:p>
        </p:txBody>
      </p:sp>
      <p:cxnSp>
        <p:nvCxnSpPr>
          <p:cNvPr id="39" name="Straight Connector 28">
            <a:extLst>
              <a:ext uri="{FF2B5EF4-FFF2-40B4-BE49-F238E27FC236}">
                <a16:creationId xmlns:a16="http://schemas.microsoft.com/office/drawing/2014/main" id="{D2C4A6C5-6AFD-E14A-AC33-5B3D51FA1C86}"/>
              </a:ext>
            </a:extLst>
          </p:cNvPr>
          <p:cNvCxnSpPr>
            <a:cxnSpLocks/>
          </p:cNvCxnSpPr>
          <p:nvPr/>
        </p:nvCxnSpPr>
        <p:spPr>
          <a:xfrm>
            <a:off x="-231775" y="2625725"/>
            <a:ext cx="3057525" cy="0"/>
          </a:xfrm>
          <a:prstGeom prst="line">
            <a:avLst/>
          </a:prstGeom>
          <a:ln w="28575">
            <a:solidFill>
              <a:srgbClr val="FE5000"/>
            </a:solidFill>
          </a:ln>
          <a:effectLst/>
        </p:spPr>
        <p:style>
          <a:lnRef idx="2">
            <a:schemeClr val="accent1"/>
          </a:lnRef>
          <a:fillRef idx="0">
            <a:schemeClr val="accent1"/>
          </a:fillRef>
          <a:effectRef idx="1">
            <a:schemeClr val="accent1"/>
          </a:effectRef>
          <a:fontRef idx="minor">
            <a:schemeClr val="tx1"/>
          </a:fontRef>
        </p:style>
      </p:cxnSp>
      <p:sp>
        <p:nvSpPr>
          <p:cNvPr id="10250" name="Title 1">
            <a:extLst>
              <a:ext uri="{FF2B5EF4-FFF2-40B4-BE49-F238E27FC236}">
                <a16:creationId xmlns:a16="http://schemas.microsoft.com/office/drawing/2014/main" id="{29DDEFF6-2F9A-4A78-9083-B80CF039935D}"/>
              </a:ext>
            </a:extLst>
          </p:cNvPr>
          <p:cNvSpPr txBox="1">
            <a:spLocks noChangeArrowheads="1"/>
          </p:cNvSpPr>
          <p:nvPr/>
        </p:nvSpPr>
        <p:spPr bwMode="auto">
          <a:xfrm>
            <a:off x="-971550" y="2154238"/>
            <a:ext cx="39243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r" eaLnBrk="1" hangingPunct="1">
              <a:lnSpc>
                <a:spcPct val="90000"/>
              </a:lnSpc>
            </a:pPr>
            <a:r>
              <a:rPr lang="en-US" altLang="es-PE" sz="2400" b="1">
                <a:solidFill>
                  <a:schemeClr val="bg1"/>
                </a:solidFill>
                <a:latin typeface="Gotham Book"/>
                <a:ea typeface="Gotham Medium"/>
                <a:cs typeface="Gotham Book"/>
              </a:rPr>
              <a:t>About Us</a:t>
            </a:r>
          </a:p>
        </p:txBody>
      </p:sp>
      <p:sp>
        <p:nvSpPr>
          <p:cNvPr id="10251" name="Rectangle 5">
            <a:extLst>
              <a:ext uri="{FF2B5EF4-FFF2-40B4-BE49-F238E27FC236}">
                <a16:creationId xmlns:a16="http://schemas.microsoft.com/office/drawing/2014/main" id="{6625AF67-8B37-4C72-BDAC-8348F526F7B8}"/>
              </a:ext>
            </a:extLst>
          </p:cNvPr>
          <p:cNvSpPr>
            <a:spLocks noChangeArrowheads="1"/>
          </p:cNvSpPr>
          <p:nvPr/>
        </p:nvSpPr>
        <p:spPr bwMode="auto">
          <a:xfrm>
            <a:off x="9411524" y="3193859"/>
            <a:ext cx="1865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ctr" eaLnBrk="1" hangingPunct="1"/>
            <a:r>
              <a:rPr lang="es-ES" altLang="es-PE" sz="1200">
                <a:solidFill>
                  <a:srgbClr val="004F71"/>
                </a:solidFill>
                <a:latin typeface="Gotham Book"/>
                <a:ea typeface="Times New Roman" panose="02020603050405020304" pitchFamily="18" charset="0"/>
                <a:cs typeface="Gotham Book"/>
              </a:rPr>
              <a:t>Innovation Ecosystem</a:t>
            </a:r>
          </a:p>
          <a:p>
            <a:pPr algn="ctr" eaLnBrk="1" hangingPunct="1"/>
            <a:r>
              <a:rPr lang="es-ES" altLang="es-PE" sz="1200">
                <a:solidFill>
                  <a:srgbClr val="004F71"/>
                </a:solidFill>
                <a:latin typeface="Gotham Book"/>
                <a:ea typeface="Times New Roman" panose="02020603050405020304" pitchFamily="18" charset="0"/>
                <a:cs typeface="Gotham Book"/>
              </a:rPr>
              <a:t>Actors</a:t>
            </a:r>
            <a:endParaRPr lang="en-US" altLang="es-PE" sz="1200">
              <a:solidFill>
                <a:srgbClr val="004F71"/>
              </a:solidFill>
              <a:latin typeface="Gotham Book"/>
              <a:ea typeface="Times New Roman" panose="02020603050405020304" pitchFamily="18" charset="0"/>
              <a:cs typeface="Gotham Book"/>
            </a:endParaRPr>
          </a:p>
        </p:txBody>
      </p:sp>
      <p:sp>
        <p:nvSpPr>
          <p:cNvPr id="10252" name="Rectangle 6">
            <a:extLst>
              <a:ext uri="{FF2B5EF4-FFF2-40B4-BE49-F238E27FC236}">
                <a16:creationId xmlns:a16="http://schemas.microsoft.com/office/drawing/2014/main" id="{F2F6BC2E-5DAE-4FC8-B2FC-3607078A56FC}"/>
              </a:ext>
            </a:extLst>
          </p:cNvPr>
          <p:cNvSpPr>
            <a:spLocks noChangeArrowheads="1"/>
          </p:cNvSpPr>
          <p:nvPr/>
        </p:nvSpPr>
        <p:spPr bwMode="auto">
          <a:xfrm>
            <a:off x="9313325" y="4235987"/>
            <a:ext cx="20653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ctr" eaLnBrk="1" hangingPunct="1"/>
            <a:r>
              <a:rPr lang="es-ES" altLang="es-PE" sz="1200">
                <a:solidFill>
                  <a:srgbClr val="004F71"/>
                </a:solidFill>
                <a:latin typeface="Gotham Book"/>
                <a:ea typeface="Calibri" panose="020F0502020204030204" pitchFamily="34" charset="0"/>
                <a:cs typeface="Gotham Book"/>
              </a:rPr>
              <a:t>Loans </a:t>
            </a:r>
          </a:p>
          <a:p>
            <a:pPr algn="ctr" eaLnBrk="1" hangingPunct="1"/>
            <a:r>
              <a:rPr lang="es-ES" altLang="es-PE" sz="1200">
                <a:solidFill>
                  <a:srgbClr val="004F71"/>
                </a:solidFill>
                <a:latin typeface="Gotham Book"/>
                <a:ea typeface="Times New Roman" panose="02020603050405020304" pitchFamily="18" charset="0"/>
                <a:cs typeface="Gotham Book"/>
              </a:rPr>
              <a:t>Seed and Venture Capital </a:t>
            </a:r>
            <a:r>
              <a:rPr lang="en-US" altLang="es-PE" sz="1200">
                <a:solidFill>
                  <a:srgbClr val="004F71"/>
                </a:solidFill>
                <a:latin typeface="Gotham Book"/>
                <a:ea typeface="Gotham Book"/>
                <a:cs typeface="Gotham Book"/>
              </a:rPr>
              <a:t> </a:t>
            </a:r>
            <a:r>
              <a:rPr lang="es-ES" altLang="es-PE" sz="1200">
                <a:solidFill>
                  <a:srgbClr val="004F71"/>
                </a:solidFill>
                <a:latin typeface="Gotham Book"/>
                <a:ea typeface="Calibri" panose="020F0502020204030204" pitchFamily="34" charset="0"/>
                <a:cs typeface="Calibri" panose="020F0502020204030204" pitchFamily="34" charset="0"/>
              </a:rPr>
              <a:t>Grants</a:t>
            </a:r>
            <a:r>
              <a:rPr lang="en-US" altLang="es-PE" sz="1200">
                <a:solidFill>
                  <a:srgbClr val="004F71"/>
                </a:solidFill>
                <a:latin typeface="Gotham Book"/>
                <a:ea typeface="Gotham Book"/>
                <a:cs typeface="Gotham Book"/>
              </a:rPr>
              <a:t> </a:t>
            </a:r>
          </a:p>
        </p:txBody>
      </p:sp>
      <p:sp>
        <p:nvSpPr>
          <p:cNvPr id="10253" name="Title 1">
            <a:extLst>
              <a:ext uri="{FF2B5EF4-FFF2-40B4-BE49-F238E27FC236}">
                <a16:creationId xmlns:a16="http://schemas.microsoft.com/office/drawing/2014/main" id="{62F657C2-DB18-4FC0-934B-457F5AFB2F98}"/>
              </a:ext>
            </a:extLst>
          </p:cNvPr>
          <p:cNvSpPr txBox="1">
            <a:spLocks noChangeArrowheads="1"/>
          </p:cNvSpPr>
          <p:nvPr/>
        </p:nvSpPr>
        <p:spPr bwMode="auto">
          <a:xfrm>
            <a:off x="9502489" y="5432294"/>
            <a:ext cx="171926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ctr" eaLnBrk="1" hangingPunct="1">
              <a:lnSpc>
                <a:spcPct val="90000"/>
              </a:lnSpc>
            </a:pPr>
            <a:r>
              <a:rPr lang="en-US" altLang="es-PE" sz="1200">
                <a:solidFill>
                  <a:srgbClr val="004F71"/>
                </a:solidFill>
                <a:latin typeface="Gotham Book"/>
                <a:ea typeface="Gotham Book"/>
                <a:cs typeface="Gotham Book"/>
              </a:rPr>
              <a:t>Knowledge Networks </a:t>
            </a:r>
          </a:p>
          <a:p>
            <a:pPr algn="ctr" eaLnBrk="1" hangingPunct="1">
              <a:lnSpc>
                <a:spcPct val="90000"/>
              </a:lnSpc>
            </a:pPr>
            <a:r>
              <a:rPr lang="en-US" altLang="es-PE" sz="1200">
                <a:solidFill>
                  <a:srgbClr val="004F71"/>
                </a:solidFill>
                <a:latin typeface="Gotham Book"/>
                <a:ea typeface="Gotham Book"/>
                <a:cs typeface="Gotham Book"/>
              </a:rPr>
              <a:t>Open Innovation </a:t>
            </a:r>
            <a:endParaRPr lang="es-ES" altLang="es-PE" sz="1200">
              <a:solidFill>
                <a:srgbClr val="004F71"/>
              </a:solidFill>
              <a:latin typeface="Gotham Book"/>
              <a:ea typeface="Calibri" panose="020F0502020204030204" pitchFamily="34" charset="0"/>
              <a:cs typeface="Gotham Book"/>
            </a:endParaRPr>
          </a:p>
        </p:txBody>
      </p:sp>
      <p:sp>
        <p:nvSpPr>
          <p:cNvPr id="10254" name="Rectangle 9">
            <a:extLst>
              <a:ext uri="{FF2B5EF4-FFF2-40B4-BE49-F238E27FC236}">
                <a16:creationId xmlns:a16="http://schemas.microsoft.com/office/drawing/2014/main" id="{01DDE3B4-3722-4967-9B1E-C83FD6E484F3}"/>
              </a:ext>
            </a:extLst>
          </p:cNvPr>
          <p:cNvSpPr>
            <a:spLocks noChangeArrowheads="1"/>
          </p:cNvSpPr>
          <p:nvPr/>
        </p:nvSpPr>
        <p:spPr bwMode="auto">
          <a:xfrm>
            <a:off x="7037388" y="3184680"/>
            <a:ext cx="1992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s-PE" sz="1200">
                <a:solidFill>
                  <a:srgbClr val="004F71"/>
                </a:solidFill>
                <a:latin typeface="Gotham Book"/>
                <a:ea typeface="Gotham Book"/>
                <a:cs typeface="Gotham Book"/>
              </a:rPr>
              <a:t>Corporates</a:t>
            </a:r>
          </a:p>
          <a:p>
            <a:pPr algn="ctr" eaLnBrk="1" hangingPunct="1"/>
            <a:r>
              <a:rPr lang="en-US" altLang="es-PE" sz="1200">
                <a:solidFill>
                  <a:srgbClr val="004F71"/>
                </a:solidFill>
                <a:latin typeface="Gotham Book"/>
                <a:ea typeface="Gotham Book"/>
                <a:cs typeface="Gotham Book"/>
              </a:rPr>
              <a:t>Infrastructure </a:t>
            </a:r>
          </a:p>
          <a:p>
            <a:pPr algn="ctr" eaLnBrk="1" hangingPunct="1"/>
            <a:r>
              <a:rPr lang="en-US" altLang="es-PE" sz="1200">
                <a:solidFill>
                  <a:srgbClr val="004F71"/>
                </a:solidFill>
                <a:latin typeface="Gotham Book"/>
                <a:ea typeface="Gotham Book"/>
                <a:cs typeface="Gotham Book"/>
              </a:rPr>
              <a:t>Financial Intermediaries</a:t>
            </a:r>
            <a:endParaRPr lang="en-US" altLang="es-PE" sz="1200" baseline="30000">
              <a:solidFill>
                <a:srgbClr val="004F71"/>
              </a:solidFill>
              <a:latin typeface="Gotham Book"/>
              <a:ea typeface="Gotham Book"/>
              <a:cs typeface="Gotham Book"/>
            </a:endParaRPr>
          </a:p>
        </p:txBody>
      </p:sp>
      <p:sp>
        <p:nvSpPr>
          <p:cNvPr id="10255" name="Rectangle 10">
            <a:extLst>
              <a:ext uri="{FF2B5EF4-FFF2-40B4-BE49-F238E27FC236}">
                <a16:creationId xmlns:a16="http://schemas.microsoft.com/office/drawing/2014/main" id="{D58DFA53-5777-4DB6-8068-CEDD856597D9}"/>
              </a:ext>
            </a:extLst>
          </p:cNvPr>
          <p:cNvSpPr>
            <a:spLocks noChangeArrowheads="1"/>
          </p:cNvSpPr>
          <p:nvPr/>
        </p:nvSpPr>
        <p:spPr bwMode="auto">
          <a:xfrm>
            <a:off x="7176897" y="5570693"/>
            <a:ext cx="1755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s-PE" sz="1200">
                <a:solidFill>
                  <a:srgbClr val="004F71"/>
                </a:solidFill>
                <a:latin typeface="Gotham Book"/>
                <a:ea typeface="Gotham Book"/>
                <a:cs typeface="Gotham Book"/>
              </a:rPr>
              <a:t>Advisory Services</a:t>
            </a:r>
          </a:p>
        </p:txBody>
      </p:sp>
      <p:sp>
        <p:nvSpPr>
          <p:cNvPr id="10256" name="Rectangle 11">
            <a:extLst>
              <a:ext uri="{FF2B5EF4-FFF2-40B4-BE49-F238E27FC236}">
                <a16:creationId xmlns:a16="http://schemas.microsoft.com/office/drawing/2014/main" id="{9DB524A9-DE4A-4B8E-B60F-95BCF8137972}"/>
              </a:ext>
            </a:extLst>
          </p:cNvPr>
          <p:cNvSpPr>
            <a:spLocks noChangeArrowheads="1"/>
          </p:cNvSpPr>
          <p:nvPr/>
        </p:nvSpPr>
        <p:spPr bwMode="auto">
          <a:xfrm>
            <a:off x="7075392" y="4233540"/>
            <a:ext cx="1936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s-PE" sz="1200">
                <a:solidFill>
                  <a:srgbClr val="004F71"/>
                </a:solidFill>
                <a:latin typeface="Gotham Book"/>
                <a:ea typeface="Gotham Book"/>
                <a:cs typeface="Gotham Book"/>
              </a:rPr>
              <a:t>Loans </a:t>
            </a:r>
          </a:p>
          <a:p>
            <a:pPr algn="ctr" eaLnBrk="1" hangingPunct="1"/>
            <a:r>
              <a:rPr lang="en-US" altLang="es-PE" sz="1200">
                <a:solidFill>
                  <a:srgbClr val="004F71"/>
                </a:solidFill>
                <a:latin typeface="Gotham Book"/>
                <a:ea typeface="Gotham Book"/>
                <a:cs typeface="Gotham Book"/>
              </a:rPr>
              <a:t>Guarantees</a:t>
            </a:r>
          </a:p>
          <a:p>
            <a:pPr algn="ctr" eaLnBrk="1" hangingPunct="1"/>
            <a:r>
              <a:rPr lang="en-US" altLang="es-PE" sz="1200">
                <a:solidFill>
                  <a:srgbClr val="004F71"/>
                </a:solidFill>
                <a:latin typeface="Gotham Book"/>
                <a:ea typeface="Gotham Book"/>
                <a:cs typeface="Gotham Book"/>
              </a:rPr>
              <a:t>Equity and Mezzanine </a:t>
            </a:r>
            <a:r>
              <a:rPr lang="es-US" altLang="es-PE" sz="1200">
                <a:solidFill>
                  <a:srgbClr val="004F71"/>
                </a:solidFill>
                <a:latin typeface="Gotham Book"/>
                <a:ea typeface="Gotham Book"/>
                <a:cs typeface="Gotham Book"/>
              </a:rPr>
              <a:t>Investments</a:t>
            </a:r>
            <a:endParaRPr lang="en-US" altLang="es-PE" sz="1200">
              <a:solidFill>
                <a:srgbClr val="004F71"/>
              </a:solidFill>
              <a:latin typeface="Gotham Book"/>
              <a:ea typeface="Gotham Book"/>
              <a:cs typeface="Gotham Book"/>
            </a:endParaRPr>
          </a:p>
        </p:txBody>
      </p:sp>
      <p:cxnSp>
        <p:nvCxnSpPr>
          <p:cNvPr id="65" name="Straight Connector 12">
            <a:extLst>
              <a:ext uri="{FF2B5EF4-FFF2-40B4-BE49-F238E27FC236}">
                <a16:creationId xmlns:a16="http://schemas.microsoft.com/office/drawing/2014/main" id="{8951A080-057F-184F-8E31-FB680B723391}"/>
              </a:ext>
            </a:extLst>
          </p:cNvPr>
          <p:cNvCxnSpPr>
            <a:cxnSpLocks/>
          </p:cNvCxnSpPr>
          <p:nvPr/>
        </p:nvCxnSpPr>
        <p:spPr>
          <a:xfrm flipV="1">
            <a:off x="7342188" y="3967163"/>
            <a:ext cx="1381125" cy="0"/>
          </a:xfrm>
          <a:prstGeom prst="line">
            <a:avLst/>
          </a:prstGeom>
          <a:ln w="19050">
            <a:solidFill>
              <a:srgbClr val="FE5000"/>
            </a:solidFill>
          </a:ln>
          <a:effectLst/>
        </p:spPr>
        <p:style>
          <a:lnRef idx="2">
            <a:schemeClr val="accent1"/>
          </a:lnRef>
          <a:fillRef idx="0">
            <a:schemeClr val="accent1"/>
          </a:fillRef>
          <a:effectRef idx="1">
            <a:schemeClr val="accent1"/>
          </a:effectRef>
          <a:fontRef idx="minor">
            <a:schemeClr val="tx1"/>
          </a:fontRef>
        </p:style>
      </p:cxnSp>
      <p:sp>
        <p:nvSpPr>
          <p:cNvPr id="10258" name="Rectangle 15">
            <a:extLst>
              <a:ext uri="{FF2B5EF4-FFF2-40B4-BE49-F238E27FC236}">
                <a16:creationId xmlns:a16="http://schemas.microsoft.com/office/drawing/2014/main" id="{63251640-B8E1-4BD4-8ECA-2C9EA82A3D50}"/>
              </a:ext>
            </a:extLst>
          </p:cNvPr>
          <p:cNvSpPr>
            <a:spLocks noChangeArrowheads="1"/>
          </p:cNvSpPr>
          <p:nvPr/>
        </p:nvSpPr>
        <p:spPr bwMode="auto">
          <a:xfrm>
            <a:off x="5150865" y="3209448"/>
            <a:ext cx="1362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s-PE" sz="1200">
                <a:solidFill>
                  <a:srgbClr val="004F71"/>
                </a:solidFill>
                <a:latin typeface="Gotham Book"/>
                <a:ea typeface="Gotham Book"/>
                <a:cs typeface="Gotham Book"/>
              </a:rPr>
              <a:t>Governments </a:t>
            </a:r>
          </a:p>
          <a:p>
            <a:pPr algn="ctr" eaLnBrk="1" hangingPunct="1"/>
            <a:r>
              <a:rPr lang="en-US" altLang="es-PE" sz="1200">
                <a:solidFill>
                  <a:srgbClr val="004F71"/>
                </a:solidFill>
                <a:latin typeface="Gotham Book"/>
                <a:ea typeface="Gotham Book"/>
                <a:cs typeface="Gotham Book"/>
              </a:rPr>
              <a:t>Civil Society</a:t>
            </a:r>
            <a:endParaRPr lang="en-US" altLang="es-PE" sz="1200" baseline="-25000">
              <a:solidFill>
                <a:srgbClr val="004F71"/>
              </a:solidFill>
              <a:latin typeface="Gotham Book"/>
              <a:ea typeface="Gotham Book"/>
              <a:cs typeface="Gotham Book"/>
            </a:endParaRPr>
          </a:p>
        </p:txBody>
      </p:sp>
      <p:sp>
        <p:nvSpPr>
          <p:cNvPr id="10259" name="Title 1">
            <a:extLst>
              <a:ext uri="{FF2B5EF4-FFF2-40B4-BE49-F238E27FC236}">
                <a16:creationId xmlns:a16="http://schemas.microsoft.com/office/drawing/2014/main" id="{7720B287-1C13-4666-9CE3-21BF5BBAC11A}"/>
              </a:ext>
            </a:extLst>
          </p:cNvPr>
          <p:cNvSpPr txBox="1">
            <a:spLocks noChangeArrowheads="1"/>
          </p:cNvSpPr>
          <p:nvPr/>
        </p:nvSpPr>
        <p:spPr bwMode="auto">
          <a:xfrm>
            <a:off x="4930393" y="5426767"/>
            <a:ext cx="17573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ctr" eaLnBrk="1" hangingPunct="1">
              <a:lnSpc>
                <a:spcPct val="90000"/>
              </a:lnSpc>
            </a:pPr>
            <a:r>
              <a:rPr lang="en-US" altLang="es-PE" sz="1200">
                <a:solidFill>
                  <a:srgbClr val="004F71"/>
                </a:solidFill>
                <a:latin typeface="Gotham Book"/>
                <a:ea typeface="Gotham Book"/>
                <a:cs typeface="Gotham Book"/>
              </a:rPr>
              <a:t>Policy Advice</a:t>
            </a:r>
          </a:p>
          <a:p>
            <a:pPr algn="ctr" eaLnBrk="1" hangingPunct="1">
              <a:lnSpc>
                <a:spcPct val="90000"/>
              </a:lnSpc>
            </a:pPr>
            <a:r>
              <a:rPr lang="en-US" altLang="es-PE" sz="1200">
                <a:solidFill>
                  <a:srgbClr val="004F71"/>
                </a:solidFill>
                <a:latin typeface="Gotham Book"/>
                <a:ea typeface="Gotham Book"/>
                <a:cs typeface="Gotham Book"/>
              </a:rPr>
              <a:t>Technical Assistance</a:t>
            </a:r>
          </a:p>
          <a:p>
            <a:pPr algn="ctr" eaLnBrk="1" hangingPunct="1">
              <a:lnSpc>
                <a:spcPct val="90000"/>
              </a:lnSpc>
            </a:pPr>
            <a:r>
              <a:rPr lang="en-US" altLang="es-PE" sz="1200">
                <a:solidFill>
                  <a:srgbClr val="004F71"/>
                </a:solidFill>
                <a:latin typeface="Gotham Book"/>
                <a:ea typeface="Gotham Book"/>
                <a:cs typeface="Gotham Book"/>
              </a:rPr>
              <a:t>Knowledge</a:t>
            </a:r>
          </a:p>
        </p:txBody>
      </p:sp>
      <p:sp>
        <p:nvSpPr>
          <p:cNvPr id="10260" name="Rectangle 17">
            <a:extLst>
              <a:ext uri="{FF2B5EF4-FFF2-40B4-BE49-F238E27FC236}">
                <a16:creationId xmlns:a16="http://schemas.microsoft.com/office/drawing/2014/main" id="{3177FA88-577D-4714-8233-F43135F50B34}"/>
              </a:ext>
            </a:extLst>
          </p:cNvPr>
          <p:cNvSpPr>
            <a:spLocks noChangeArrowheads="1"/>
          </p:cNvSpPr>
          <p:nvPr/>
        </p:nvSpPr>
        <p:spPr bwMode="auto">
          <a:xfrm>
            <a:off x="5114352" y="4237289"/>
            <a:ext cx="1398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s-PE" sz="1200">
                <a:solidFill>
                  <a:srgbClr val="004F71"/>
                </a:solidFill>
                <a:latin typeface="Gotham Book"/>
                <a:ea typeface="Gotham Book"/>
                <a:cs typeface="Gotham Book"/>
              </a:rPr>
              <a:t>Loans </a:t>
            </a:r>
          </a:p>
          <a:p>
            <a:pPr algn="ctr" eaLnBrk="1" hangingPunct="1"/>
            <a:r>
              <a:rPr lang="en-US" altLang="es-PE" sz="1200">
                <a:solidFill>
                  <a:srgbClr val="004F71"/>
                </a:solidFill>
                <a:latin typeface="Gotham Book"/>
                <a:ea typeface="Gotham Book"/>
                <a:cs typeface="Gotham Book"/>
              </a:rPr>
              <a:t>Guarantees</a:t>
            </a:r>
          </a:p>
          <a:p>
            <a:pPr algn="ctr" eaLnBrk="1" hangingPunct="1"/>
            <a:r>
              <a:rPr lang="en-US" sz="1200">
                <a:solidFill>
                  <a:srgbClr val="004F71"/>
                </a:solidFill>
                <a:latin typeface="Gotham Book"/>
              </a:rPr>
              <a:t>Grants</a:t>
            </a:r>
            <a:endParaRPr lang="es-PE" sz="1200">
              <a:solidFill>
                <a:srgbClr val="004F71"/>
              </a:solidFill>
              <a:latin typeface="Gotham Book"/>
            </a:endParaRPr>
          </a:p>
        </p:txBody>
      </p:sp>
      <p:pic>
        <p:nvPicPr>
          <p:cNvPr id="10261" name="61 Imagen" descr="IDB_without descriptor_eng_HR_300dpi_color.jpg">
            <a:extLst>
              <a:ext uri="{FF2B5EF4-FFF2-40B4-BE49-F238E27FC236}">
                <a16:creationId xmlns:a16="http://schemas.microsoft.com/office/drawing/2014/main" id="{03435A11-AC46-4CD4-97B6-84E7D2F471A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02250" y="1987264"/>
            <a:ext cx="9271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62 Imagen" descr="IDB-INVEST-color-eng-hor.png">
            <a:extLst>
              <a:ext uri="{FF2B5EF4-FFF2-40B4-BE49-F238E27FC236}">
                <a16:creationId xmlns:a16="http://schemas.microsoft.com/office/drawing/2014/main" id="{B02D7331-C68C-41EC-8725-FA1357D0AAA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15175" y="2165255"/>
            <a:ext cx="18351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64 Imagen" descr="IDB  Lab - Color_ENG .png">
            <a:extLst>
              <a:ext uri="{FF2B5EF4-FFF2-40B4-BE49-F238E27FC236}">
                <a16:creationId xmlns:a16="http://schemas.microsoft.com/office/drawing/2014/main" id="{FF41FB25-6658-4A9D-B474-4CD7FB0F2D6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383713" y="2065529"/>
            <a:ext cx="1890712"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3" name="Straight Connector 12">
            <a:extLst>
              <a:ext uri="{FF2B5EF4-FFF2-40B4-BE49-F238E27FC236}">
                <a16:creationId xmlns:a16="http://schemas.microsoft.com/office/drawing/2014/main" id="{FC05801C-458F-2243-82B1-2FC35AB00568}"/>
              </a:ext>
            </a:extLst>
          </p:cNvPr>
          <p:cNvCxnSpPr/>
          <p:nvPr/>
        </p:nvCxnSpPr>
        <p:spPr>
          <a:xfrm flipV="1">
            <a:off x="5073650" y="3967163"/>
            <a:ext cx="1382713" cy="0"/>
          </a:xfrm>
          <a:prstGeom prst="line">
            <a:avLst/>
          </a:prstGeom>
          <a:ln w="19050">
            <a:solidFill>
              <a:srgbClr val="FE5000"/>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12">
            <a:extLst>
              <a:ext uri="{FF2B5EF4-FFF2-40B4-BE49-F238E27FC236}">
                <a16:creationId xmlns:a16="http://schemas.microsoft.com/office/drawing/2014/main" id="{74C7DB13-E8E4-F948-A236-BAAD1547169E}"/>
              </a:ext>
            </a:extLst>
          </p:cNvPr>
          <p:cNvCxnSpPr/>
          <p:nvPr/>
        </p:nvCxnSpPr>
        <p:spPr>
          <a:xfrm flipV="1">
            <a:off x="5073650" y="5231218"/>
            <a:ext cx="1382713" cy="0"/>
          </a:xfrm>
          <a:prstGeom prst="line">
            <a:avLst/>
          </a:prstGeom>
          <a:ln w="19050">
            <a:solidFill>
              <a:srgbClr val="FE5000"/>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12">
            <a:extLst>
              <a:ext uri="{FF2B5EF4-FFF2-40B4-BE49-F238E27FC236}">
                <a16:creationId xmlns:a16="http://schemas.microsoft.com/office/drawing/2014/main" id="{F5BD21E5-8DDF-E64E-93E7-E703E4E337A4}"/>
              </a:ext>
            </a:extLst>
          </p:cNvPr>
          <p:cNvCxnSpPr/>
          <p:nvPr/>
        </p:nvCxnSpPr>
        <p:spPr>
          <a:xfrm flipV="1">
            <a:off x="7342188" y="5223281"/>
            <a:ext cx="1381125" cy="0"/>
          </a:xfrm>
          <a:prstGeom prst="line">
            <a:avLst/>
          </a:prstGeom>
          <a:ln w="19050">
            <a:solidFill>
              <a:srgbClr val="FE5000"/>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12">
            <a:extLst>
              <a:ext uri="{FF2B5EF4-FFF2-40B4-BE49-F238E27FC236}">
                <a16:creationId xmlns:a16="http://schemas.microsoft.com/office/drawing/2014/main" id="{E11ADA50-B37E-894A-80BC-36981EC812D1}"/>
              </a:ext>
            </a:extLst>
          </p:cNvPr>
          <p:cNvCxnSpPr/>
          <p:nvPr/>
        </p:nvCxnSpPr>
        <p:spPr>
          <a:xfrm flipV="1">
            <a:off x="9637713" y="5220201"/>
            <a:ext cx="1382712" cy="0"/>
          </a:xfrm>
          <a:prstGeom prst="line">
            <a:avLst/>
          </a:prstGeom>
          <a:ln w="19050">
            <a:solidFill>
              <a:srgbClr val="FE5000"/>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12">
            <a:extLst>
              <a:ext uri="{FF2B5EF4-FFF2-40B4-BE49-F238E27FC236}">
                <a16:creationId xmlns:a16="http://schemas.microsoft.com/office/drawing/2014/main" id="{FDB87394-CD80-B447-B9B5-D8AB60E758BD}"/>
              </a:ext>
            </a:extLst>
          </p:cNvPr>
          <p:cNvCxnSpPr/>
          <p:nvPr/>
        </p:nvCxnSpPr>
        <p:spPr>
          <a:xfrm flipV="1">
            <a:off x="9637713" y="3970433"/>
            <a:ext cx="1382712" cy="0"/>
          </a:xfrm>
          <a:prstGeom prst="line">
            <a:avLst/>
          </a:prstGeom>
          <a:ln w="19050">
            <a:solidFill>
              <a:srgbClr val="FE5000"/>
            </a:solidFill>
          </a:ln>
          <a:effectLst/>
        </p:spPr>
        <p:style>
          <a:lnRef idx="2">
            <a:schemeClr val="accent1"/>
          </a:lnRef>
          <a:fillRef idx="0">
            <a:schemeClr val="accent1"/>
          </a:fillRef>
          <a:effectRef idx="1">
            <a:schemeClr val="accent1"/>
          </a:effectRef>
          <a:fontRef idx="minor">
            <a:schemeClr val="tx1"/>
          </a:fontRef>
        </p:style>
      </p:cxnSp>
      <p:pic>
        <p:nvPicPr>
          <p:cNvPr id="10269" name="Imagen 28">
            <a:extLst>
              <a:ext uri="{FF2B5EF4-FFF2-40B4-BE49-F238E27FC236}">
                <a16:creationId xmlns:a16="http://schemas.microsoft.com/office/drawing/2014/main" id="{2B4412AB-D47B-4A71-9CFA-61604DF89F6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816439" y="997141"/>
            <a:ext cx="237966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Marcador de contenido 1">
            <a:extLst>
              <a:ext uri="{FF2B5EF4-FFF2-40B4-BE49-F238E27FC236}">
                <a16:creationId xmlns:a16="http://schemas.microsoft.com/office/drawing/2014/main" id="{51673DBD-1873-4397-9006-5D9415B6086B}"/>
              </a:ext>
            </a:extLst>
          </p:cNvPr>
          <p:cNvSpPr>
            <a:spLocks noGrp="1" noChangeArrowheads="1"/>
          </p:cNvSpPr>
          <p:nvPr>
            <p:ph sz="quarter" idx="11"/>
          </p:nvPr>
        </p:nvSpPr>
        <p:spPr>
          <a:xfrm>
            <a:off x="479425" y="657225"/>
            <a:ext cx="10523538" cy="582613"/>
          </a:xfrm>
        </p:spPr>
        <p:txBody>
          <a:bodyPr lIns="91416" tIns="45708" rIns="91416" bIns="45708"/>
          <a:lstStyle/>
          <a:p>
            <a:r>
              <a:rPr lang="es-ES_tradnl" altLang="es-PE">
                <a:latin typeface="Gotham Book"/>
                <a:cs typeface="Gotham Book"/>
              </a:rPr>
              <a:t>At A Glance</a:t>
            </a:r>
            <a:r>
              <a:rPr lang="es-ES_tradnl" altLang="es-PE" baseline="30000">
                <a:latin typeface="Gotham Book"/>
                <a:cs typeface="Gotham Book"/>
              </a:rPr>
              <a:t>1</a:t>
            </a:r>
            <a:endParaRPr lang="es-ES_tradnl" altLang="es-PE">
              <a:latin typeface="Gotham Book"/>
              <a:cs typeface="Gotham Book"/>
            </a:endParaRPr>
          </a:p>
        </p:txBody>
      </p:sp>
      <p:sp>
        <p:nvSpPr>
          <p:cNvPr id="122" name="Rectangle 27">
            <a:extLst>
              <a:ext uri="{FF2B5EF4-FFF2-40B4-BE49-F238E27FC236}">
                <a16:creationId xmlns:a16="http://schemas.microsoft.com/office/drawing/2014/main" id="{22FADBCA-02CC-2744-8B37-C9C73204515C}"/>
              </a:ext>
            </a:extLst>
          </p:cNvPr>
          <p:cNvSpPr/>
          <p:nvPr/>
        </p:nvSpPr>
        <p:spPr>
          <a:xfrm>
            <a:off x="363884" y="2087563"/>
            <a:ext cx="1636712" cy="922337"/>
          </a:xfrm>
          <a:prstGeom prst="rect">
            <a:avLst/>
          </a:prstGeom>
        </p:spPr>
        <p:txBody>
          <a:bodyPr>
            <a:spAutoFit/>
          </a:bodyPr>
          <a:lstStyle/>
          <a:p>
            <a:pPr algn="ctr" defTabSz="914103" eaLnBrk="1" fontAlgn="auto" hangingPunct="1">
              <a:spcBef>
                <a:spcPts val="0"/>
              </a:spcBef>
              <a:spcAft>
                <a:spcPts val="0"/>
              </a:spcAft>
              <a:defRPr/>
            </a:pPr>
            <a:r>
              <a:rPr lang="en-US" sz="5398" b="1" dirty="0">
                <a:solidFill>
                  <a:schemeClr val="bg1"/>
                </a:solidFill>
                <a:latin typeface="Gotham Book" pitchFamily="2" charset="0"/>
                <a:ea typeface="Gotham Book" charset="0"/>
                <a:cs typeface="Gotham Book" pitchFamily="2" charset="0"/>
              </a:rPr>
              <a:t>48</a:t>
            </a:r>
          </a:p>
        </p:txBody>
      </p:sp>
      <p:sp>
        <p:nvSpPr>
          <p:cNvPr id="123" name="Rectangle 27">
            <a:extLst>
              <a:ext uri="{FF2B5EF4-FFF2-40B4-BE49-F238E27FC236}">
                <a16:creationId xmlns:a16="http://schemas.microsoft.com/office/drawing/2014/main" id="{36BD323D-B481-9D42-AB48-362E50F3D3ED}"/>
              </a:ext>
            </a:extLst>
          </p:cNvPr>
          <p:cNvSpPr/>
          <p:nvPr/>
        </p:nvSpPr>
        <p:spPr>
          <a:xfrm>
            <a:off x="1914871" y="2103438"/>
            <a:ext cx="2124075" cy="922337"/>
          </a:xfrm>
          <a:prstGeom prst="rect">
            <a:avLst/>
          </a:prstGeom>
        </p:spPr>
        <p:txBody>
          <a:bodyPr>
            <a:spAutoFit/>
          </a:bodyPr>
          <a:lstStyle/>
          <a:p>
            <a:pPr algn="ctr" defTabSz="914103" eaLnBrk="1" fontAlgn="auto" hangingPunct="1">
              <a:spcBef>
                <a:spcPts val="0"/>
              </a:spcBef>
              <a:spcAft>
                <a:spcPts val="0"/>
              </a:spcAft>
              <a:defRPr/>
            </a:pPr>
            <a:r>
              <a:rPr lang="en-US" sz="5398" b="1">
                <a:solidFill>
                  <a:schemeClr val="bg1"/>
                </a:solidFill>
                <a:latin typeface="Gotham Book" pitchFamily="2" charset="0"/>
                <a:ea typeface="Gotham Book" charset="0"/>
                <a:cs typeface="Gotham Book" pitchFamily="2" charset="0"/>
              </a:rPr>
              <a:t>54%</a:t>
            </a:r>
          </a:p>
        </p:txBody>
      </p:sp>
      <p:sp>
        <p:nvSpPr>
          <p:cNvPr id="124" name="Rectangle 27">
            <a:extLst>
              <a:ext uri="{FF2B5EF4-FFF2-40B4-BE49-F238E27FC236}">
                <a16:creationId xmlns:a16="http://schemas.microsoft.com/office/drawing/2014/main" id="{6DAFA770-4D4A-2E4F-824E-C600E9EDC95E}"/>
              </a:ext>
            </a:extLst>
          </p:cNvPr>
          <p:cNvSpPr/>
          <p:nvPr/>
        </p:nvSpPr>
        <p:spPr>
          <a:xfrm>
            <a:off x="4099270" y="2111375"/>
            <a:ext cx="1612900" cy="923925"/>
          </a:xfrm>
          <a:prstGeom prst="rect">
            <a:avLst/>
          </a:prstGeom>
        </p:spPr>
        <p:txBody>
          <a:bodyPr>
            <a:spAutoFit/>
          </a:bodyPr>
          <a:lstStyle/>
          <a:p>
            <a:pPr algn="ctr" defTabSz="914103" eaLnBrk="1" fontAlgn="auto" hangingPunct="1">
              <a:spcBef>
                <a:spcPts val="0"/>
              </a:spcBef>
              <a:spcAft>
                <a:spcPts val="0"/>
              </a:spcAft>
              <a:defRPr/>
            </a:pPr>
            <a:r>
              <a:rPr lang="en-US" sz="5398" b="1">
                <a:solidFill>
                  <a:schemeClr val="bg1"/>
                </a:solidFill>
                <a:latin typeface="Gotham Book" pitchFamily="2" charset="0"/>
                <a:ea typeface="Gotham Book" charset="0"/>
                <a:cs typeface="Gotham Book" pitchFamily="2" charset="0"/>
              </a:rPr>
              <a:t>60+</a:t>
            </a:r>
          </a:p>
        </p:txBody>
      </p:sp>
      <p:sp>
        <p:nvSpPr>
          <p:cNvPr id="125" name="Rectangle 27">
            <a:extLst>
              <a:ext uri="{FF2B5EF4-FFF2-40B4-BE49-F238E27FC236}">
                <a16:creationId xmlns:a16="http://schemas.microsoft.com/office/drawing/2014/main" id="{DB03946A-84C9-7940-B83C-24851B12D0F3}"/>
              </a:ext>
            </a:extLst>
          </p:cNvPr>
          <p:cNvSpPr/>
          <p:nvPr/>
        </p:nvSpPr>
        <p:spPr>
          <a:xfrm>
            <a:off x="5818688" y="2111375"/>
            <a:ext cx="1619250" cy="923925"/>
          </a:xfrm>
          <a:prstGeom prst="rect">
            <a:avLst/>
          </a:prstGeom>
        </p:spPr>
        <p:txBody>
          <a:bodyPr>
            <a:spAutoFit/>
          </a:bodyPr>
          <a:lstStyle/>
          <a:p>
            <a:pPr algn="ctr" defTabSz="914103" eaLnBrk="1" fontAlgn="auto" hangingPunct="1">
              <a:spcBef>
                <a:spcPts val="0"/>
              </a:spcBef>
              <a:spcAft>
                <a:spcPts val="0"/>
              </a:spcAft>
              <a:defRPr/>
            </a:pPr>
            <a:r>
              <a:rPr lang="es-ES" sz="5398" b="1" dirty="0">
                <a:solidFill>
                  <a:schemeClr val="bg1"/>
                </a:solidFill>
                <a:latin typeface="Gotham Book" pitchFamily="2" charset="0"/>
                <a:cs typeface="Gotham Book" pitchFamily="2" charset="0"/>
              </a:rPr>
              <a:t>522</a:t>
            </a:r>
            <a:r>
              <a:rPr lang="es-ES" sz="1799" dirty="0">
                <a:latin typeface="+mn-lt"/>
              </a:rPr>
              <a:t> </a:t>
            </a:r>
            <a:endParaRPr lang="en-US" sz="5398" b="1" dirty="0">
              <a:solidFill>
                <a:schemeClr val="bg1"/>
              </a:solidFill>
              <a:latin typeface="Gotham Book" pitchFamily="2" charset="0"/>
              <a:ea typeface="Gotham Book" charset="0"/>
              <a:cs typeface="Gotham Book" pitchFamily="2" charset="0"/>
            </a:endParaRPr>
          </a:p>
        </p:txBody>
      </p:sp>
      <p:sp>
        <p:nvSpPr>
          <p:cNvPr id="126" name="Rectangle 27">
            <a:extLst>
              <a:ext uri="{FF2B5EF4-FFF2-40B4-BE49-F238E27FC236}">
                <a16:creationId xmlns:a16="http://schemas.microsoft.com/office/drawing/2014/main" id="{9CE0DB3A-608E-044F-BFAF-F4E16EE0B440}"/>
              </a:ext>
            </a:extLst>
          </p:cNvPr>
          <p:cNvSpPr/>
          <p:nvPr/>
        </p:nvSpPr>
        <p:spPr>
          <a:xfrm>
            <a:off x="7453659" y="2111375"/>
            <a:ext cx="1635125" cy="923925"/>
          </a:xfrm>
          <a:prstGeom prst="rect">
            <a:avLst/>
          </a:prstGeom>
        </p:spPr>
        <p:txBody>
          <a:bodyPr>
            <a:spAutoFit/>
          </a:bodyPr>
          <a:lstStyle/>
          <a:p>
            <a:pPr algn="ctr" defTabSz="914103" eaLnBrk="1" fontAlgn="auto" hangingPunct="1">
              <a:spcBef>
                <a:spcPts val="0"/>
              </a:spcBef>
              <a:spcAft>
                <a:spcPts val="0"/>
              </a:spcAft>
              <a:defRPr/>
            </a:pPr>
            <a:r>
              <a:rPr lang="en-US" sz="5398" b="1">
                <a:solidFill>
                  <a:schemeClr val="bg1"/>
                </a:solidFill>
                <a:latin typeface="Gotham Book" pitchFamily="2" charset="0"/>
                <a:ea typeface="Gotham Book" charset="0"/>
                <a:cs typeface="Gotham Book" pitchFamily="2" charset="0"/>
              </a:rPr>
              <a:t>28</a:t>
            </a:r>
          </a:p>
        </p:txBody>
      </p:sp>
      <p:sp>
        <p:nvSpPr>
          <p:cNvPr id="127" name="Rectangle 27">
            <a:extLst>
              <a:ext uri="{FF2B5EF4-FFF2-40B4-BE49-F238E27FC236}">
                <a16:creationId xmlns:a16="http://schemas.microsoft.com/office/drawing/2014/main" id="{1E1330F1-5B8D-8940-8970-A52CB2793EFD}"/>
              </a:ext>
            </a:extLst>
          </p:cNvPr>
          <p:cNvSpPr/>
          <p:nvPr/>
        </p:nvSpPr>
        <p:spPr>
          <a:xfrm>
            <a:off x="8975193" y="1255713"/>
            <a:ext cx="1635125" cy="1938608"/>
          </a:xfrm>
          <a:prstGeom prst="rect">
            <a:avLst/>
          </a:prstGeom>
        </p:spPr>
        <p:txBody>
          <a:bodyPr>
            <a:spAutoFit/>
          </a:bodyPr>
          <a:lstStyle/>
          <a:p>
            <a:pPr defTabSz="914103" eaLnBrk="1" fontAlgn="auto" hangingPunct="1">
              <a:spcBef>
                <a:spcPts val="0"/>
              </a:spcBef>
              <a:spcAft>
                <a:spcPts val="0"/>
              </a:spcAft>
              <a:defRPr/>
            </a:pPr>
            <a:r>
              <a:rPr lang="en-US" sz="3999" b="1">
                <a:solidFill>
                  <a:schemeClr val="bg1"/>
                </a:solidFill>
                <a:latin typeface="Gotham Book" pitchFamily="2" charset="0"/>
                <a:ea typeface="Gotham Book" charset="0"/>
                <a:cs typeface="Gotham Book" pitchFamily="2" charset="0"/>
              </a:rPr>
              <a:t>AAA</a:t>
            </a:r>
          </a:p>
          <a:p>
            <a:pPr defTabSz="914103" eaLnBrk="1" fontAlgn="auto" hangingPunct="1">
              <a:spcBef>
                <a:spcPts val="0"/>
              </a:spcBef>
              <a:spcAft>
                <a:spcPts val="0"/>
              </a:spcAft>
              <a:defRPr/>
            </a:pPr>
            <a:r>
              <a:rPr lang="en-US" sz="3999" b="1">
                <a:solidFill>
                  <a:schemeClr val="bg1"/>
                </a:solidFill>
                <a:latin typeface="Gotham Book" pitchFamily="2" charset="0"/>
                <a:ea typeface="Gotham Book" charset="0"/>
                <a:cs typeface="Gotham Book" pitchFamily="2" charset="0"/>
              </a:rPr>
              <a:t>Aa1</a:t>
            </a:r>
          </a:p>
          <a:p>
            <a:pPr defTabSz="914103" eaLnBrk="1" fontAlgn="auto" hangingPunct="1">
              <a:spcBef>
                <a:spcPts val="0"/>
              </a:spcBef>
              <a:spcAft>
                <a:spcPts val="0"/>
              </a:spcAft>
              <a:defRPr/>
            </a:pPr>
            <a:r>
              <a:rPr lang="en-US" sz="3999" b="1">
                <a:solidFill>
                  <a:schemeClr val="bg1"/>
                </a:solidFill>
                <a:latin typeface="Gotham Book" pitchFamily="2" charset="0"/>
                <a:ea typeface="Gotham Book" charset="0"/>
                <a:cs typeface="Gotham Book" pitchFamily="2" charset="0"/>
              </a:rPr>
              <a:t>AA+</a:t>
            </a:r>
          </a:p>
        </p:txBody>
      </p:sp>
      <p:sp>
        <p:nvSpPr>
          <p:cNvPr id="11273" name="Rectangle 27">
            <a:extLst>
              <a:ext uri="{FF2B5EF4-FFF2-40B4-BE49-F238E27FC236}">
                <a16:creationId xmlns:a16="http://schemas.microsoft.com/office/drawing/2014/main" id="{5C1C2B2E-98DE-40EB-85E6-BA7FB748AD1F}"/>
              </a:ext>
            </a:extLst>
          </p:cNvPr>
          <p:cNvSpPr>
            <a:spLocks noChangeArrowheads="1"/>
          </p:cNvSpPr>
          <p:nvPr/>
        </p:nvSpPr>
        <p:spPr bwMode="auto">
          <a:xfrm>
            <a:off x="2148234" y="4446588"/>
            <a:ext cx="14779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eaLnBrk="1" hangingPunct="1"/>
            <a:r>
              <a:rPr lang="en-US" altLang="es-PE" sz="1600" b="1">
                <a:solidFill>
                  <a:schemeClr val="bg1"/>
                </a:solidFill>
                <a:latin typeface="Gotham Book"/>
                <a:ea typeface="Gotham Book"/>
                <a:cs typeface="Gotham Book"/>
              </a:rPr>
              <a:t>of shares</a:t>
            </a:r>
          </a:p>
        </p:txBody>
      </p:sp>
      <p:sp>
        <p:nvSpPr>
          <p:cNvPr id="11274" name="Rectangle 27">
            <a:extLst>
              <a:ext uri="{FF2B5EF4-FFF2-40B4-BE49-F238E27FC236}">
                <a16:creationId xmlns:a16="http://schemas.microsoft.com/office/drawing/2014/main" id="{3B25B3C1-3EC8-43B5-BAC5-8D3AC40CAC22}"/>
              </a:ext>
            </a:extLst>
          </p:cNvPr>
          <p:cNvSpPr>
            <a:spLocks noChangeArrowheads="1"/>
          </p:cNvSpPr>
          <p:nvPr/>
        </p:nvSpPr>
        <p:spPr bwMode="auto">
          <a:xfrm>
            <a:off x="4299295" y="4437063"/>
            <a:ext cx="11350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eaLnBrk="1" hangingPunct="1"/>
            <a:r>
              <a:rPr lang="en-US" altLang="es-PE" sz="1600" b="1">
                <a:solidFill>
                  <a:schemeClr val="bg1"/>
                </a:solidFill>
                <a:latin typeface="Gotham Book"/>
                <a:ea typeface="Gotham Book"/>
                <a:cs typeface="Gotham Book"/>
              </a:rPr>
              <a:t>years</a:t>
            </a:r>
          </a:p>
        </p:txBody>
      </p:sp>
      <p:sp>
        <p:nvSpPr>
          <p:cNvPr id="11275" name="Rectangle 27">
            <a:extLst>
              <a:ext uri="{FF2B5EF4-FFF2-40B4-BE49-F238E27FC236}">
                <a16:creationId xmlns:a16="http://schemas.microsoft.com/office/drawing/2014/main" id="{57F5354B-95E1-47FE-A157-422C0B2D95FE}"/>
              </a:ext>
            </a:extLst>
          </p:cNvPr>
          <p:cNvSpPr>
            <a:spLocks noChangeArrowheads="1"/>
          </p:cNvSpPr>
          <p:nvPr/>
        </p:nvSpPr>
        <p:spPr bwMode="auto">
          <a:xfrm>
            <a:off x="5829801" y="3751263"/>
            <a:ext cx="16081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s-PE" sz="1600" b="1">
                <a:solidFill>
                  <a:schemeClr val="bg1"/>
                </a:solidFill>
                <a:latin typeface="Gotham Book"/>
                <a:ea typeface="Gotham Book"/>
                <a:cs typeface="Gotham Book"/>
              </a:rPr>
              <a:t>employees</a:t>
            </a:r>
          </a:p>
        </p:txBody>
      </p:sp>
      <p:sp>
        <p:nvSpPr>
          <p:cNvPr id="11276" name="Rectangle 27">
            <a:extLst>
              <a:ext uri="{FF2B5EF4-FFF2-40B4-BE49-F238E27FC236}">
                <a16:creationId xmlns:a16="http://schemas.microsoft.com/office/drawing/2014/main" id="{F9B615A7-B31E-4936-A5F4-BBA511C5D438}"/>
              </a:ext>
            </a:extLst>
          </p:cNvPr>
          <p:cNvSpPr>
            <a:spLocks noChangeArrowheads="1"/>
          </p:cNvSpPr>
          <p:nvPr/>
        </p:nvSpPr>
        <p:spPr bwMode="auto">
          <a:xfrm>
            <a:off x="7571134" y="4446588"/>
            <a:ext cx="14144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eaLnBrk="1" hangingPunct="1"/>
            <a:r>
              <a:rPr lang="en-US" altLang="es-PE" sz="1600" b="1">
                <a:solidFill>
                  <a:schemeClr val="bg1"/>
                </a:solidFill>
                <a:latin typeface="Gotham Book"/>
                <a:ea typeface="Gotham Book"/>
                <a:cs typeface="Gotham Book"/>
              </a:rPr>
              <a:t>offices</a:t>
            </a:r>
          </a:p>
        </p:txBody>
      </p:sp>
      <p:sp>
        <p:nvSpPr>
          <p:cNvPr id="11277" name="Rectangle 27">
            <a:extLst>
              <a:ext uri="{FF2B5EF4-FFF2-40B4-BE49-F238E27FC236}">
                <a16:creationId xmlns:a16="http://schemas.microsoft.com/office/drawing/2014/main" id="{7AA1D357-D1A7-464E-AE57-5833904380D3}"/>
              </a:ext>
            </a:extLst>
          </p:cNvPr>
          <p:cNvSpPr>
            <a:spLocks noChangeArrowheads="1"/>
          </p:cNvSpPr>
          <p:nvPr/>
        </p:nvSpPr>
        <p:spPr bwMode="auto">
          <a:xfrm>
            <a:off x="10004771" y="4381500"/>
            <a:ext cx="16351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s-PE" sz="1600" b="1">
                <a:solidFill>
                  <a:schemeClr val="bg1"/>
                </a:solidFill>
                <a:latin typeface="Gotham Book"/>
                <a:ea typeface="Gotham Book"/>
                <a:cs typeface="Gotham Book"/>
              </a:rPr>
              <a:t>Moody’s</a:t>
            </a:r>
          </a:p>
        </p:txBody>
      </p:sp>
      <p:sp>
        <p:nvSpPr>
          <p:cNvPr id="11278" name="Rectangle 27">
            <a:extLst>
              <a:ext uri="{FF2B5EF4-FFF2-40B4-BE49-F238E27FC236}">
                <a16:creationId xmlns:a16="http://schemas.microsoft.com/office/drawing/2014/main" id="{68BF7C81-1E30-48C5-A475-9E46BEF9DBB5}"/>
              </a:ext>
            </a:extLst>
          </p:cNvPr>
          <p:cNvSpPr>
            <a:spLocks noChangeArrowheads="1"/>
          </p:cNvSpPr>
          <p:nvPr/>
        </p:nvSpPr>
        <p:spPr bwMode="auto">
          <a:xfrm>
            <a:off x="9882534" y="4900613"/>
            <a:ext cx="1816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eaLnBrk="1" hangingPunct="1"/>
            <a:r>
              <a:rPr lang="en-US" altLang="es-PE" sz="1600" b="1">
                <a:solidFill>
                  <a:schemeClr val="bg1"/>
                </a:solidFill>
                <a:latin typeface="Gotham Book"/>
                <a:ea typeface="Gotham Book"/>
                <a:cs typeface="Gotham Book"/>
              </a:rPr>
              <a:t>Standard</a:t>
            </a:r>
          </a:p>
          <a:p>
            <a:pPr eaLnBrk="1" hangingPunct="1"/>
            <a:r>
              <a:rPr lang="en-US" altLang="es-PE" sz="1600" b="1">
                <a:solidFill>
                  <a:schemeClr val="bg1"/>
                </a:solidFill>
                <a:latin typeface="Gotham Book"/>
                <a:ea typeface="Gotham Book"/>
                <a:cs typeface="Gotham Book"/>
              </a:rPr>
              <a:t>&amp; Poor’s</a:t>
            </a:r>
          </a:p>
        </p:txBody>
      </p:sp>
      <p:sp>
        <p:nvSpPr>
          <p:cNvPr id="11279" name="Rectangle 27">
            <a:extLst>
              <a:ext uri="{FF2B5EF4-FFF2-40B4-BE49-F238E27FC236}">
                <a16:creationId xmlns:a16="http://schemas.microsoft.com/office/drawing/2014/main" id="{E4A53AF8-A9CD-4D87-9206-5C784793AAE1}"/>
              </a:ext>
            </a:extLst>
          </p:cNvPr>
          <p:cNvSpPr>
            <a:spLocks noChangeArrowheads="1"/>
          </p:cNvSpPr>
          <p:nvPr/>
        </p:nvSpPr>
        <p:spPr bwMode="auto">
          <a:xfrm>
            <a:off x="2138709" y="4768850"/>
            <a:ext cx="18272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s-PE" sz="1200">
                <a:solidFill>
                  <a:srgbClr val="FFFFFF"/>
                </a:solidFill>
                <a:latin typeface="Gotham Book"/>
                <a:ea typeface="Gotham Medium"/>
                <a:cs typeface="Gotham Book"/>
              </a:rPr>
              <a:t>held by Latin America and the Caribbean </a:t>
            </a:r>
          </a:p>
          <a:p>
            <a:pPr eaLnBrk="1" hangingPunct="1"/>
            <a:r>
              <a:rPr lang="en-US" altLang="es-PE" sz="1200" b="1">
                <a:solidFill>
                  <a:srgbClr val="FFFFFF"/>
                </a:solidFill>
                <a:latin typeface="Gotham Book"/>
                <a:ea typeface="Gotham Medium"/>
                <a:cs typeface="Gotham Book"/>
              </a:rPr>
              <a:t>member countries</a:t>
            </a:r>
            <a:endParaRPr lang="en-US" altLang="es-PE" sz="1200" b="1">
              <a:solidFill>
                <a:schemeClr val="bg1"/>
              </a:solidFill>
              <a:latin typeface="Gotham Book"/>
              <a:ea typeface="Gotham Medium"/>
              <a:cs typeface="Gotham Book"/>
            </a:endParaRPr>
          </a:p>
        </p:txBody>
      </p:sp>
      <p:sp>
        <p:nvSpPr>
          <p:cNvPr id="11280" name="Rectangle 27">
            <a:extLst>
              <a:ext uri="{FF2B5EF4-FFF2-40B4-BE49-F238E27FC236}">
                <a16:creationId xmlns:a16="http://schemas.microsoft.com/office/drawing/2014/main" id="{648E2499-D15E-4D75-9DA6-E7C7A2504FC8}"/>
              </a:ext>
            </a:extLst>
          </p:cNvPr>
          <p:cNvSpPr>
            <a:spLocks noChangeArrowheads="1"/>
          </p:cNvSpPr>
          <p:nvPr/>
        </p:nvSpPr>
        <p:spPr bwMode="auto">
          <a:xfrm>
            <a:off x="4259608" y="4768850"/>
            <a:ext cx="1460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eaLnBrk="1" hangingPunct="1"/>
            <a:r>
              <a:rPr lang="en-US" altLang="es-PE" sz="1200">
                <a:solidFill>
                  <a:schemeClr val="bg1"/>
                </a:solidFill>
                <a:latin typeface="Gotham Book"/>
                <a:ea typeface="Gotham Book"/>
                <a:cs typeface="Gotham Book"/>
              </a:rPr>
              <a:t>of experience</a:t>
            </a:r>
            <a:br>
              <a:rPr lang="en-US" altLang="es-PE" sz="1200">
                <a:solidFill>
                  <a:schemeClr val="bg1"/>
                </a:solidFill>
                <a:latin typeface="Gotham Book"/>
                <a:ea typeface="Gotham Book"/>
                <a:cs typeface="Gotham Book"/>
              </a:rPr>
            </a:br>
            <a:r>
              <a:rPr lang="en-US" altLang="es-PE" sz="1200">
                <a:solidFill>
                  <a:schemeClr val="bg1"/>
                </a:solidFill>
                <a:latin typeface="Gotham Book"/>
                <a:ea typeface="Gotham Book"/>
                <a:cs typeface="Gotham Book"/>
              </a:rPr>
              <a:t>in the region as</a:t>
            </a:r>
          </a:p>
          <a:p>
            <a:pPr eaLnBrk="1" hangingPunct="1"/>
            <a:r>
              <a:rPr lang="en-US" altLang="es-PE" sz="1200" b="1">
                <a:solidFill>
                  <a:schemeClr val="bg1"/>
                </a:solidFill>
                <a:latin typeface="Gotham Book"/>
                <a:ea typeface="Gotham Book"/>
                <a:cs typeface="Gotham Book"/>
              </a:rPr>
              <a:t>IDB Group</a:t>
            </a:r>
          </a:p>
        </p:txBody>
      </p:sp>
      <p:sp>
        <p:nvSpPr>
          <p:cNvPr id="11281" name="Rectangle 27">
            <a:extLst>
              <a:ext uri="{FF2B5EF4-FFF2-40B4-BE49-F238E27FC236}">
                <a16:creationId xmlns:a16="http://schemas.microsoft.com/office/drawing/2014/main" id="{4A2850BA-1B2E-4518-8D6B-CC0CDB51AF40}"/>
              </a:ext>
            </a:extLst>
          </p:cNvPr>
          <p:cNvSpPr>
            <a:spLocks noChangeArrowheads="1"/>
          </p:cNvSpPr>
          <p:nvPr/>
        </p:nvSpPr>
        <p:spPr bwMode="auto">
          <a:xfrm>
            <a:off x="7571134" y="4768850"/>
            <a:ext cx="14795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PE" sz="1200">
                <a:solidFill>
                  <a:schemeClr val="bg1"/>
                </a:solidFill>
                <a:latin typeface="Gotham Book"/>
                <a:ea typeface="Gotham Book"/>
                <a:cs typeface="Gotham Book"/>
              </a:rPr>
              <a:t>in Latin America, the Caribbean, Asia, and Europe</a:t>
            </a:r>
            <a:endParaRPr lang="es-CO" altLang="es-PE" sz="1200">
              <a:solidFill>
                <a:schemeClr val="bg1"/>
              </a:solidFill>
              <a:latin typeface="Gotham Book"/>
              <a:ea typeface="Gotham Book"/>
              <a:cs typeface="Gotham Book"/>
            </a:endParaRPr>
          </a:p>
          <a:p>
            <a:pPr eaLnBrk="1" hangingPunct="1"/>
            <a:r>
              <a:rPr lang="es-ES" altLang="es-PE" sz="1200">
                <a:solidFill>
                  <a:schemeClr val="bg1"/>
                </a:solidFill>
                <a:latin typeface="Gotham Book"/>
                <a:ea typeface="Gotham Book"/>
                <a:cs typeface="Gotham Book"/>
              </a:rPr>
              <a:t> </a:t>
            </a:r>
            <a:endParaRPr lang="es-CO" altLang="es-PE" sz="1200">
              <a:solidFill>
                <a:schemeClr val="bg1"/>
              </a:solidFill>
              <a:latin typeface="Gotham Book"/>
              <a:ea typeface="Gotham Book"/>
              <a:cs typeface="Gotham Book"/>
            </a:endParaRPr>
          </a:p>
        </p:txBody>
      </p:sp>
      <p:cxnSp>
        <p:nvCxnSpPr>
          <p:cNvPr id="137" name="71 Conector angular">
            <a:extLst>
              <a:ext uri="{FF2B5EF4-FFF2-40B4-BE49-F238E27FC236}">
                <a16:creationId xmlns:a16="http://schemas.microsoft.com/office/drawing/2014/main" id="{883F6BEB-8D72-F74F-A0B3-8CF7CBD77D92}"/>
              </a:ext>
            </a:extLst>
          </p:cNvPr>
          <p:cNvCxnSpPr/>
          <p:nvPr/>
        </p:nvCxnSpPr>
        <p:spPr>
          <a:xfrm rot="16200000" flipH="1">
            <a:off x="9510265" y="2348707"/>
            <a:ext cx="2046287" cy="514350"/>
          </a:xfrm>
          <a:prstGeom prst="bentConnector3">
            <a:avLst>
              <a:gd name="adj1" fmla="val -152"/>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38" name="78 Conector angular">
            <a:extLst>
              <a:ext uri="{FF2B5EF4-FFF2-40B4-BE49-F238E27FC236}">
                <a16:creationId xmlns:a16="http://schemas.microsoft.com/office/drawing/2014/main" id="{273E1FF7-2B7B-774B-BA55-128EB1C149F8}"/>
              </a:ext>
            </a:extLst>
          </p:cNvPr>
          <p:cNvCxnSpPr>
            <a:cxnSpLocks/>
          </p:cNvCxnSpPr>
          <p:nvPr/>
        </p:nvCxnSpPr>
        <p:spPr>
          <a:xfrm rot="16200000" flipH="1">
            <a:off x="9260234" y="3057525"/>
            <a:ext cx="2047875" cy="288925"/>
          </a:xfrm>
          <a:prstGeom prst="bentConnector3">
            <a:avLst>
              <a:gd name="adj1" fmla="val 632"/>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39" name="82 Conector recto">
            <a:extLst>
              <a:ext uri="{FF2B5EF4-FFF2-40B4-BE49-F238E27FC236}">
                <a16:creationId xmlns:a16="http://schemas.microsoft.com/office/drawing/2014/main" id="{7BE0AC49-6E74-A147-B967-58016F7013A8}"/>
              </a:ext>
            </a:extLst>
          </p:cNvPr>
          <p:cNvCxnSpPr/>
          <p:nvPr/>
        </p:nvCxnSpPr>
        <p:spPr>
          <a:xfrm>
            <a:off x="10039696" y="2978150"/>
            <a:ext cx="15875" cy="1749425"/>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40" name="84 Conector recto">
            <a:extLst>
              <a:ext uri="{FF2B5EF4-FFF2-40B4-BE49-F238E27FC236}">
                <a16:creationId xmlns:a16="http://schemas.microsoft.com/office/drawing/2014/main" id="{487013C5-0594-3740-8271-6998A974A113}"/>
              </a:ext>
            </a:extLst>
          </p:cNvPr>
          <p:cNvCxnSpPr>
            <a:cxnSpLocks/>
          </p:cNvCxnSpPr>
          <p:nvPr/>
        </p:nvCxnSpPr>
        <p:spPr>
          <a:xfrm>
            <a:off x="2248246" y="4768850"/>
            <a:ext cx="14573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85 Conector recto">
            <a:extLst>
              <a:ext uri="{FF2B5EF4-FFF2-40B4-BE49-F238E27FC236}">
                <a16:creationId xmlns:a16="http://schemas.microsoft.com/office/drawing/2014/main" id="{6EA8A03D-2C86-3548-9BF9-7776436942D8}"/>
              </a:ext>
            </a:extLst>
          </p:cNvPr>
          <p:cNvCxnSpPr>
            <a:cxnSpLocks/>
          </p:cNvCxnSpPr>
          <p:nvPr/>
        </p:nvCxnSpPr>
        <p:spPr>
          <a:xfrm>
            <a:off x="4338983" y="4768850"/>
            <a:ext cx="11826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87 Conector recto">
            <a:extLst>
              <a:ext uri="{FF2B5EF4-FFF2-40B4-BE49-F238E27FC236}">
                <a16:creationId xmlns:a16="http://schemas.microsoft.com/office/drawing/2014/main" id="{FABAEE62-2EE3-784B-BFE1-FA2CD6B5CE44}"/>
              </a:ext>
            </a:extLst>
          </p:cNvPr>
          <p:cNvCxnSpPr>
            <a:cxnSpLocks/>
          </p:cNvCxnSpPr>
          <p:nvPr/>
        </p:nvCxnSpPr>
        <p:spPr>
          <a:xfrm>
            <a:off x="7672734" y="4759325"/>
            <a:ext cx="12223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288" name="Grupo 3">
            <a:extLst>
              <a:ext uri="{FF2B5EF4-FFF2-40B4-BE49-F238E27FC236}">
                <a16:creationId xmlns:a16="http://schemas.microsoft.com/office/drawing/2014/main" id="{40D0DFA4-1995-4E1B-849E-8C3C9289751E}"/>
              </a:ext>
            </a:extLst>
          </p:cNvPr>
          <p:cNvGrpSpPr>
            <a:grpSpLocks/>
          </p:cNvGrpSpPr>
          <p:nvPr/>
        </p:nvGrpSpPr>
        <p:grpSpPr bwMode="auto">
          <a:xfrm>
            <a:off x="1148109" y="3001963"/>
            <a:ext cx="68262" cy="742950"/>
            <a:chOff x="1177504" y="3289626"/>
            <a:chExt cx="68217" cy="743207"/>
          </a:xfrm>
        </p:grpSpPr>
        <p:cxnSp>
          <p:nvCxnSpPr>
            <p:cNvPr id="144" name="64 Conector recto">
              <a:extLst>
                <a:ext uri="{FF2B5EF4-FFF2-40B4-BE49-F238E27FC236}">
                  <a16:creationId xmlns:a16="http://schemas.microsoft.com/office/drawing/2014/main" id="{B2EE5236-EF17-8C43-AC7F-09366A3CC852}"/>
                </a:ext>
              </a:extLst>
            </p:cNvPr>
            <p:cNvCxnSpPr/>
            <p:nvPr/>
          </p:nvCxnSpPr>
          <p:spPr>
            <a:xfrm flipH="1">
              <a:off x="1210819" y="3289626"/>
              <a:ext cx="0" cy="695566"/>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45" name="89 Elipse">
              <a:extLst>
                <a:ext uri="{FF2B5EF4-FFF2-40B4-BE49-F238E27FC236}">
                  <a16:creationId xmlns:a16="http://schemas.microsoft.com/office/drawing/2014/main" id="{78ABB37A-ABC5-DE48-B133-287AA626ADAD}"/>
                </a:ext>
              </a:extLst>
            </p:cNvPr>
            <p:cNvSpPr/>
            <p:nvPr/>
          </p:nvSpPr>
          <p:spPr>
            <a:xfrm>
              <a:off x="1177504" y="3964546"/>
              <a:ext cx="68217" cy="682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799">
                <a:solidFill>
                  <a:schemeClr val="bg1"/>
                </a:solidFill>
              </a:endParaRPr>
            </a:p>
          </p:txBody>
        </p:sp>
      </p:grpSp>
      <p:grpSp>
        <p:nvGrpSpPr>
          <p:cNvPr id="11289" name="Grupo 2">
            <a:extLst>
              <a:ext uri="{FF2B5EF4-FFF2-40B4-BE49-F238E27FC236}">
                <a16:creationId xmlns:a16="http://schemas.microsoft.com/office/drawing/2014/main" id="{8CFBD7EE-22FB-4258-9D0A-243A9F83BD56}"/>
              </a:ext>
            </a:extLst>
          </p:cNvPr>
          <p:cNvGrpSpPr>
            <a:grpSpLocks/>
          </p:cNvGrpSpPr>
          <p:nvPr/>
        </p:nvGrpSpPr>
        <p:grpSpPr bwMode="auto">
          <a:xfrm>
            <a:off x="2943571" y="2997200"/>
            <a:ext cx="68263" cy="1404938"/>
            <a:chOff x="2901103" y="3436502"/>
            <a:chExt cx="68217" cy="1406298"/>
          </a:xfrm>
        </p:grpSpPr>
        <p:cxnSp>
          <p:nvCxnSpPr>
            <p:cNvPr id="147" name="65 Conector recto">
              <a:extLst>
                <a:ext uri="{FF2B5EF4-FFF2-40B4-BE49-F238E27FC236}">
                  <a16:creationId xmlns:a16="http://schemas.microsoft.com/office/drawing/2014/main" id="{AD63F309-AEA5-CF42-BC2E-65A8E2D6F068}"/>
                </a:ext>
              </a:extLst>
            </p:cNvPr>
            <p:cNvCxnSpPr>
              <a:cxnSpLocks/>
            </p:cNvCxnSpPr>
            <p:nvPr/>
          </p:nvCxnSpPr>
          <p:spPr>
            <a:xfrm>
              <a:off x="2921727" y="3436502"/>
              <a:ext cx="15864" cy="1334791"/>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48" name="90 Elipse">
              <a:extLst>
                <a:ext uri="{FF2B5EF4-FFF2-40B4-BE49-F238E27FC236}">
                  <a16:creationId xmlns:a16="http://schemas.microsoft.com/office/drawing/2014/main" id="{4F8455B9-3BE4-7746-89C3-E776665430A8}"/>
                </a:ext>
              </a:extLst>
            </p:cNvPr>
            <p:cNvSpPr/>
            <p:nvPr/>
          </p:nvSpPr>
          <p:spPr>
            <a:xfrm>
              <a:off x="2901103" y="4774471"/>
              <a:ext cx="68217" cy="683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799">
                <a:solidFill>
                  <a:schemeClr val="bg1"/>
                </a:solidFill>
              </a:endParaRPr>
            </a:p>
          </p:txBody>
        </p:sp>
      </p:grpSp>
      <p:sp>
        <p:nvSpPr>
          <p:cNvPr id="149" name="94 Elipse">
            <a:extLst>
              <a:ext uri="{FF2B5EF4-FFF2-40B4-BE49-F238E27FC236}">
                <a16:creationId xmlns:a16="http://schemas.microsoft.com/office/drawing/2014/main" id="{15E07758-FD8E-0646-8F3F-44E79384EE8B}"/>
              </a:ext>
            </a:extLst>
          </p:cNvPr>
          <p:cNvSpPr/>
          <p:nvPr/>
        </p:nvSpPr>
        <p:spPr>
          <a:xfrm>
            <a:off x="10022234" y="4743450"/>
            <a:ext cx="68262" cy="682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799">
              <a:solidFill>
                <a:schemeClr val="bg1"/>
              </a:solidFill>
            </a:endParaRPr>
          </a:p>
        </p:txBody>
      </p:sp>
      <p:sp>
        <p:nvSpPr>
          <p:cNvPr id="150" name="95 Elipse">
            <a:extLst>
              <a:ext uri="{FF2B5EF4-FFF2-40B4-BE49-F238E27FC236}">
                <a16:creationId xmlns:a16="http://schemas.microsoft.com/office/drawing/2014/main" id="{EAF34FF9-FF6C-7D42-8703-A9B160279ABB}"/>
              </a:ext>
            </a:extLst>
          </p:cNvPr>
          <p:cNvSpPr/>
          <p:nvPr/>
        </p:nvSpPr>
        <p:spPr>
          <a:xfrm>
            <a:off x="10392121" y="4191000"/>
            <a:ext cx="68263" cy="682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799">
              <a:solidFill>
                <a:schemeClr val="bg1"/>
              </a:solidFill>
            </a:endParaRPr>
          </a:p>
        </p:txBody>
      </p:sp>
      <p:sp>
        <p:nvSpPr>
          <p:cNvPr id="151" name="96 Elipse">
            <a:extLst>
              <a:ext uri="{FF2B5EF4-FFF2-40B4-BE49-F238E27FC236}">
                <a16:creationId xmlns:a16="http://schemas.microsoft.com/office/drawing/2014/main" id="{B03056B0-866E-DC47-A143-5AF8CBD17C35}"/>
              </a:ext>
            </a:extLst>
          </p:cNvPr>
          <p:cNvSpPr/>
          <p:nvPr/>
        </p:nvSpPr>
        <p:spPr>
          <a:xfrm>
            <a:off x="10754071" y="3606800"/>
            <a:ext cx="68263" cy="682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799">
              <a:solidFill>
                <a:schemeClr val="bg1"/>
              </a:solidFill>
            </a:endParaRPr>
          </a:p>
        </p:txBody>
      </p:sp>
      <p:sp>
        <p:nvSpPr>
          <p:cNvPr id="11293" name="Rectangle 27">
            <a:extLst>
              <a:ext uri="{FF2B5EF4-FFF2-40B4-BE49-F238E27FC236}">
                <a16:creationId xmlns:a16="http://schemas.microsoft.com/office/drawing/2014/main" id="{91E88033-0512-4BC5-8166-A0DEE29EDB63}"/>
              </a:ext>
            </a:extLst>
          </p:cNvPr>
          <p:cNvSpPr>
            <a:spLocks noChangeArrowheads="1"/>
          </p:cNvSpPr>
          <p:nvPr/>
        </p:nvSpPr>
        <p:spPr bwMode="auto">
          <a:xfrm>
            <a:off x="10677871" y="3748088"/>
            <a:ext cx="13477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eaLnBrk="1" hangingPunct="1"/>
            <a:r>
              <a:rPr lang="en-US" altLang="es-PE" sz="1600" b="1">
                <a:solidFill>
                  <a:schemeClr val="bg1"/>
                </a:solidFill>
                <a:latin typeface="Gotham Book"/>
                <a:ea typeface="Gotham Book"/>
                <a:cs typeface="Gotham Book"/>
              </a:rPr>
              <a:t>Fitch</a:t>
            </a:r>
          </a:p>
          <a:p>
            <a:pPr eaLnBrk="1" hangingPunct="1"/>
            <a:r>
              <a:rPr lang="en-US" altLang="es-PE" sz="1600" b="1">
                <a:solidFill>
                  <a:schemeClr val="bg1"/>
                </a:solidFill>
                <a:latin typeface="Gotham Book"/>
                <a:ea typeface="Gotham Book"/>
                <a:cs typeface="Gotham Book"/>
              </a:rPr>
              <a:t>ratings</a:t>
            </a:r>
          </a:p>
        </p:txBody>
      </p:sp>
      <p:sp>
        <p:nvSpPr>
          <p:cNvPr id="11294" name="Rectangle 27">
            <a:extLst>
              <a:ext uri="{FF2B5EF4-FFF2-40B4-BE49-F238E27FC236}">
                <a16:creationId xmlns:a16="http://schemas.microsoft.com/office/drawing/2014/main" id="{262CDF4D-ED08-4D97-9382-A9C1ECF06CD9}"/>
              </a:ext>
            </a:extLst>
          </p:cNvPr>
          <p:cNvSpPr>
            <a:spLocks noChangeArrowheads="1"/>
          </p:cNvSpPr>
          <p:nvPr/>
        </p:nvSpPr>
        <p:spPr bwMode="auto">
          <a:xfrm>
            <a:off x="-179961" y="3760788"/>
            <a:ext cx="2830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s-PE" sz="1600" b="1">
                <a:solidFill>
                  <a:schemeClr val="bg1"/>
                </a:solidFill>
                <a:latin typeface="Gotham Book"/>
                <a:ea typeface="Gotham Book"/>
                <a:cs typeface="Gotham Book"/>
              </a:rPr>
              <a:t>shareholders</a:t>
            </a:r>
          </a:p>
        </p:txBody>
      </p:sp>
      <p:grpSp>
        <p:nvGrpSpPr>
          <p:cNvPr id="11295" name="Grupo 75">
            <a:extLst>
              <a:ext uri="{FF2B5EF4-FFF2-40B4-BE49-F238E27FC236}">
                <a16:creationId xmlns:a16="http://schemas.microsoft.com/office/drawing/2014/main" id="{238D6BF6-C1B3-490D-BD0F-073DEDBF63DD}"/>
              </a:ext>
            </a:extLst>
          </p:cNvPr>
          <p:cNvGrpSpPr>
            <a:grpSpLocks/>
          </p:cNvGrpSpPr>
          <p:nvPr/>
        </p:nvGrpSpPr>
        <p:grpSpPr bwMode="auto">
          <a:xfrm>
            <a:off x="4885083" y="2987675"/>
            <a:ext cx="68262" cy="1404938"/>
            <a:chOff x="2901103" y="3436502"/>
            <a:chExt cx="68217" cy="1406298"/>
          </a:xfrm>
        </p:grpSpPr>
        <p:cxnSp>
          <p:nvCxnSpPr>
            <p:cNvPr id="155" name="65 Conector recto">
              <a:extLst>
                <a:ext uri="{FF2B5EF4-FFF2-40B4-BE49-F238E27FC236}">
                  <a16:creationId xmlns:a16="http://schemas.microsoft.com/office/drawing/2014/main" id="{54FBDF42-14D0-6741-84F6-937B371C5768}"/>
                </a:ext>
              </a:extLst>
            </p:cNvPr>
            <p:cNvCxnSpPr>
              <a:cxnSpLocks/>
            </p:cNvCxnSpPr>
            <p:nvPr/>
          </p:nvCxnSpPr>
          <p:spPr>
            <a:xfrm>
              <a:off x="2921726" y="3436502"/>
              <a:ext cx="15865" cy="1334791"/>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56" name="90 Elipse">
              <a:extLst>
                <a:ext uri="{FF2B5EF4-FFF2-40B4-BE49-F238E27FC236}">
                  <a16:creationId xmlns:a16="http://schemas.microsoft.com/office/drawing/2014/main" id="{E0E05AAD-8487-6146-994E-B0311E9C29D3}"/>
                </a:ext>
              </a:extLst>
            </p:cNvPr>
            <p:cNvSpPr/>
            <p:nvPr/>
          </p:nvSpPr>
          <p:spPr>
            <a:xfrm>
              <a:off x="2901103" y="4774471"/>
              <a:ext cx="68217" cy="683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799">
                <a:solidFill>
                  <a:schemeClr val="bg1"/>
                </a:solidFill>
              </a:endParaRPr>
            </a:p>
          </p:txBody>
        </p:sp>
      </p:grpSp>
      <p:grpSp>
        <p:nvGrpSpPr>
          <p:cNvPr id="11296" name="Grupo 79">
            <a:extLst>
              <a:ext uri="{FF2B5EF4-FFF2-40B4-BE49-F238E27FC236}">
                <a16:creationId xmlns:a16="http://schemas.microsoft.com/office/drawing/2014/main" id="{9F333922-80AE-42F6-8B47-D8280491DCCB}"/>
              </a:ext>
            </a:extLst>
          </p:cNvPr>
          <p:cNvGrpSpPr>
            <a:grpSpLocks/>
          </p:cNvGrpSpPr>
          <p:nvPr/>
        </p:nvGrpSpPr>
        <p:grpSpPr bwMode="auto">
          <a:xfrm>
            <a:off x="6579101" y="2990850"/>
            <a:ext cx="68262" cy="742950"/>
            <a:chOff x="1177504" y="3289626"/>
            <a:chExt cx="68217" cy="743207"/>
          </a:xfrm>
        </p:grpSpPr>
        <p:cxnSp>
          <p:nvCxnSpPr>
            <p:cNvPr id="158" name="64 Conector recto">
              <a:extLst>
                <a:ext uri="{FF2B5EF4-FFF2-40B4-BE49-F238E27FC236}">
                  <a16:creationId xmlns:a16="http://schemas.microsoft.com/office/drawing/2014/main" id="{C905AE10-42E9-734F-A021-B2A02225F991}"/>
                </a:ext>
              </a:extLst>
            </p:cNvPr>
            <p:cNvCxnSpPr/>
            <p:nvPr/>
          </p:nvCxnSpPr>
          <p:spPr>
            <a:xfrm flipH="1">
              <a:off x="1210819" y="3289626"/>
              <a:ext cx="0" cy="695566"/>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59" name="89 Elipse">
              <a:extLst>
                <a:ext uri="{FF2B5EF4-FFF2-40B4-BE49-F238E27FC236}">
                  <a16:creationId xmlns:a16="http://schemas.microsoft.com/office/drawing/2014/main" id="{A1AC1D02-6327-0244-86CA-4B80E91CB35C}"/>
                </a:ext>
              </a:extLst>
            </p:cNvPr>
            <p:cNvSpPr/>
            <p:nvPr/>
          </p:nvSpPr>
          <p:spPr>
            <a:xfrm>
              <a:off x="1177504" y="3964547"/>
              <a:ext cx="68217" cy="68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799">
                <a:solidFill>
                  <a:schemeClr val="bg1"/>
                </a:solidFill>
              </a:endParaRPr>
            </a:p>
          </p:txBody>
        </p:sp>
      </p:grpSp>
      <p:grpSp>
        <p:nvGrpSpPr>
          <p:cNvPr id="11297" name="Grupo 83">
            <a:extLst>
              <a:ext uri="{FF2B5EF4-FFF2-40B4-BE49-F238E27FC236}">
                <a16:creationId xmlns:a16="http://schemas.microsoft.com/office/drawing/2014/main" id="{89EDEA42-2252-45B6-AEDA-75479708FF8C}"/>
              </a:ext>
            </a:extLst>
          </p:cNvPr>
          <p:cNvGrpSpPr>
            <a:grpSpLocks/>
          </p:cNvGrpSpPr>
          <p:nvPr/>
        </p:nvGrpSpPr>
        <p:grpSpPr bwMode="auto">
          <a:xfrm>
            <a:off x="8247409" y="2982913"/>
            <a:ext cx="68262" cy="1406525"/>
            <a:chOff x="2901103" y="3436502"/>
            <a:chExt cx="68217" cy="1406298"/>
          </a:xfrm>
        </p:grpSpPr>
        <p:cxnSp>
          <p:nvCxnSpPr>
            <p:cNvPr id="161" name="65 Conector recto">
              <a:extLst>
                <a:ext uri="{FF2B5EF4-FFF2-40B4-BE49-F238E27FC236}">
                  <a16:creationId xmlns:a16="http://schemas.microsoft.com/office/drawing/2014/main" id="{50A51CD6-8E0C-3C4A-B09F-6199268F141C}"/>
                </a:ext>
              </a:extLst>
            </p:cNvPr>
            <p:cNvCxnSpPr>
              <a:cxnSpLocks/>
            </p:cNvCxnSpPr>
            <p:nvPr/>
          </p:nvCxnSpPr>
          <p:spPr>
            <a:xfrm>
              <a:off x="2921726" y="3436502"/>
              <a:ext cx="15865" cy="1334872"/>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62" name="90 Elipse">
              <a:extLst>
                <a:ext uri="{FF2B5EF4-FFF2-40B4-BE49-F238E27FC236}">
                  <a16:creationId xmlns:a16="http://schemas.microsoft.com/office/drawing/2014/main" id="{8177E22A-620A-B046-9FB7-FB97BF6C94C5}"/>
                </a:ext>
              </a:extLst>
            </p:cNvPr>
            <p:cNvSpPr/>
            <p:nvPr/>
          </p:nvSpPr>
          <p:spPr>
            <a:xfrm>
              <a:off x="2901103" y="4774548"/>
              <a:ext cx="68217" cy="682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799">
                <a:solidFill>
                  <a:schemeClr val="bg1"/>
                </a:solidFill>
              </a:endParaRPr>
            </a:p>
          </p:txBody>
        </p:sp>
      </p:grpSp>
      <p:sp>
        <p:nvSpPr>
          <p:cNvPr id="11298" name="Rectángulo 1">
            <a:extLst>
              <a:ext uri="{FF2B5EF4-FFF2-40B4-BE49-F238E27FC236}">
                <a16:creationId xmlns:a16="http://schemas.microsoft.com/office/drawing/2014/main" id="{F9E04BFF-C37D-47EE-8503-568B4E8DB592}"/>
              </a:ext>
            </a:extLst>
          </p:cNvPr>
          <p:cNvSpPr>
            <a:spLocks noChangeArrowheads="1"/>
          </p:cNvSpPr>
          <p:nvPr/>
        </p:nvSpPr>
        <p:spPr bwMode="auto">
          <a:xfrm>
            <a:off x="1026237" y="6196013"/>
            <a:ext cx="248814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PE" altLang="es-PE" sz="900" baseline="30000" dirty="0">
                <a:solidFill>
                  <a:schemeClr val="bg1"/>
                </a:solidFill>
                <a:latin typeface="Gotham Book"/>
                <a:ea typeface="Gotham Book"/>
                <a:cs typeface="Gotham Book"/>
              </a:rPr>
              <a:t>1</a:t>
            </a:r>
            <a:r>
              <a:rPr lang="es-PE" altLang="es-PE" sz="900" dirty="0">
                <a:solidFill>
                  <a:schemeClr val="bg1"/>
                </a:solidFill>
                <a:latin typeface="Gotham Book"/>
                <a:ea typeface="Gotham Book"/>
                <a:cs typeface="Gotham Book"/>
              </a:rPr>
              <a:t>Information as of March 2024 </a:t>
            </a:r>
            <a:endParaRPr lang="es-US" altLang="es-PE"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arcador de contenido 1">
            <a:extLst>
              <a:ext uri="{FF2B5EF4-FFF2-40B4-BE49-F238E27FC236}">
                <a16:creationId xmlns:a16="http://schemas.microsoft.com/office/drawing/2014/main" id="{71702D14-1D84-CF41-A9D0-AF3239B82811}"/>
              </a:ext>
            </a:extLst>
          </p:cNvPr>
          <p:cNvSpPr>
            <a:spLocks noGrp="1"/>
          </p:cNvSpPr>
          <p:nvPr>
            <p:ph sz="quarter" idx="11"/>
          </p:nvPr>
        </p:nvSpPr>
        <p:spPr>
          <a:xfrm>
            <a:off x="479425" y="657225"/>
            <a:ext cx="10523538" cy="582613"/>
          </a:xfrm>
        </p:spPr>
        <p:txBody>
          <a:bodyPr rtlCol="0"/>
          <a:lstStyle/>
          <a:p>
            <a:pPr fontAlgn="auto">
              <a:spcAft>
                <a:spcPts val="0"/>
              </a:spcAft>
              <a:defRPr/>
            </a:pPr>
            <a:r>
              <a:rPr lang="es-ES_tradnl" err="1">
                <a:ea typeface="+mn-ea"/>
              </a:rPr>
              <a:t>Our</a:t>
            </a:r>
            <a:r>
              <a:rPr lang="es-ES_tradnl" sz="1999">
                <a:ea typeface="+mn-ea"/>
              </a:rPr>
              <a:t> </a:t>
            </a:r>
            <a:r>
              <a:rPr lang="es-ES_tradnl" err="1">
                <a:ea typeface="+mn-ea"/>
              </a:rPr>
              <a:t>Value</a:t>
            </a:r>
            <a:r>
              <a:rPr lang="es-ES_tradnl" sz="1999">
                <a:ea typeface="+mn-ea"/>
              </a:rPr>
              <a:t> </a:t>
            </a:r>
            <a:r>
              <a:rPr lang="es-ES_tradnl" err="1">
                <a:ea typeface="+mn-ea"/>
              </a:rPr>
              <a:t>Added</a:t>
            </a:r>
            <a:endParaRPr lang="es-ES_tradnl" sz="1999">
              <a:ea typeface="+mn-ea"/>
            </a:endParaRPr>
          </a:p>
        </p:txBody>
      </p:sp>
      <p:pic>
        <p:nvPicPr>
          <p:cNvPr id="12291" name="Picture 15">
            <a:extLst>
              <a:ext uri="{FF2B5EF4-FFF2-40B4-BE49-F238E27FC236}">
                <a16:creationId xmlns:a16="http://schemas.microsoft.com/office/drawing/2014/main" id="{2910225F-3D4A-4F07-BFF9-4F474B4D137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13163" y="1550988"/>
            <a:ext cx="4946650" cy="484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3">
            <a:extLst>
              <a:ext uri="{FF2B5EF4-FFF2-40B4-BE49-F238E27FC236}">
                <a16:creationId xmlns:a16="http://schemas.microsoft.com/office/drawing/2014/main" id="{8AEB2764-9882-E44F-BF10-94BF1DB4252D}"/>
              </a:ext>
            </a:extLst>
          </p:cNvPr>
          <p:cNvSpPr txBox="1"/>
          <p:nvPr/>
        </p:nvSpPr>
        <p:spPr>
          <a:xfrm>
            <a:off x="4853391" y="3556576"/>
            <a:ext cx="2384691" cy="1200329"/>
          </a:xfrm>
          <a:prstGeom prst="rect">
            <a:avLst/>
          </a:prstGeom>
          <a:noFill/>
        </p:spPr>
        <p:txBody>
          <a:bodyPr wrap="square">
            <a:spAutoFit/>
          </a:bodyPr>
          <a:lstStyle/>
          <a:p>
            <a:pPr algn="ctr" defTabSz="914103" eaLnBrk="1" fontAlgn="auto" hangingPunct="1">
              <a:spcBef>
                <a:spcPts val="0"/>
              </a:spcBef>
              <a:spcAft>
                <a:spcPts val="0"/>
              </a:spcAft>
              <a:defRPr/>
            </a:pPr>
            <a:r>
              <a:rPr lang="en-US" sz="1200">
                <a:solidFill>
                  <a:schemeClr val="bg1"/>
                </a:solidFill>
                <a:latin typeface="Gotham Book" pitchFamily="50" charset="0"/>
                <a:ea typeface="Gotham Medium" charset="0"/>
                <a:cs typeface="Gotham Book" pitchFamily="50" charset="0"/>
              </a:rPr>
              <a:t>We boost the development of our region with replicable, scalable financing and advisory solutions that help our clients face new challenges</a:t>
            </a:r>
          </a:p>
        </p:txBody>
      </p:sp>
      <p:sp>
        <p:nvSpPr>
          <p:cNvPr id="12293" name="TextBox 17">
            <a:extLst>
              <a:ext uri="{FF2B5EF4-FFF2-40B4-BE49-F238E27FC236}">
                <a16:creationId xmlns:a16="http://schemas.microsoft.com/office/drawing/2014/main" id="{95778D2F-4A12-4980-87FC-802DC2A5E49B}"/>
              </a:ext>
            </a:extLst>
          </p:cNvPr>
          <p:cNvSpPr txBox="1">
            <a:spLocks noChangeArrowheads="1"/>
          </p:cNvSpPr>
          <p:nvPr/>
        </p:nvSpPr>
        <p:spPr bwMode="auto">
          <a:xfrm>
            <a:off x="7977188" y="5083175"/>
            <a:ext cx="18367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eaLnBrk="1" hangingPunct="1"/>
            <a:r>
              <a:rPr lang="en-US" altLang="es-PE" sz="1400">
                <a:solidFill>
                  <a:srgbClr val="FFFFFF"/>
                </a:solidFill>
                <a:latin typeface="Gotham Book"/>
                <a:ea typeface="Gotham Book"/>
                <a:cs typeface="Gotham Book"/>
              </a:rPr>
              <a:t>Access to other funding sources</a:t>
            </a:r>
          </a:p>
        </p:txBody>
      </p:sp>
      <p:sp>
        <p:nvSpPr>
          <p:cNvPr id="12294" name="TextBox 18">
            <a:extLst>
              <a:ext uri="{FF2B5EF4-FFF2-40B4-BE49-F238E27FC236}">
                <a16:creationId xmlns:a16="http://schemas.microsoft.com/office/drawing/2014/main" id="{27A997C3-F953-4DC8-A8EE-7E4CEC723C06}"/>
              </a:ext>
            </a:extLst>
          </p:cNvPr>
          <p:cNvSpPr txBox="1">
            <a:spLocks noChangeArrowheads="1"/>
          </p:cNvSpPr>
          <p:nvPr/>
        </p:nvSpPr>
        <p:spPr bwMode="auto">
          <a:xfrm>
            <a:off x="7977188" y="2454275"/>
            <a:ext cx="1030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eaLnBrk="1" hangingPunct="1"/>
            <a:r>
              <a:rPr lang="en-US" altLang="es-PE" sz="1400">
                <a:solidFill>
                  <a:srgbClr val="FFFFFF"/>
                </a:solidFill>
                <a:latin typeface="Gotham Book"/>
                <a:ea typeface="Gotham Book"/>
                <a:cs typeface="Gotham Book"/>
              </a:rPr>
              <a:t>Sector </a:t>
            </a:r>
          </a:p>
          <a:p>
            <a:pPr eaLnBrk="1" hangingPunct="1"/>
            <a:r>
              <a:rPr lang="en-US" altLang="es-PE" sz="1400">
                <a:solidFill>
                  <a:srgbClr val="FFFFFF"/>
                </a:solidFill>
                <a:latin typeface="Gotham Book"/>
                <a:ea typeface="Gotham Book"/>
                <a:cs typeface="Gotham Book"/>
              </a:rPr>
              <a:t>expertise</a:t>
            </a:r>
          </a:p>
        </p:txBody>
      </p:sp>
      <p:sp>
        <p:nvSpPr>
          <p:cNvPr id="26" name="TextBox 19">
            <a:extLst>
              <a:ext uri="{FF2B5EF4-FFF2-40B4-BE49-F238E27FC236}">
                <a16:creationId xmlns:a16="http://schemas.microsoft.com/office/drawing/2014/main" id="{5F5662A3-0C15-274F-B482-C4D8FDCF35CA}"/>
              </a:ext>
            </a:extLst>
          </p:cNvPr>
          <p:cNvSpPr txBox="1"/>
          <p:nvPr/>
        </p:nvSpPr>
        <p:spPr>
          <a:xfrm>
            <a:off x="8439886" y="3749533"/>
            <a:ext cx="2568760" cy="523084"/>
          </a:xfrm>
          <a:prstGeom prst="rect">
            <a:avLst/>
          </a:prstGeom>
          <a:noFill/>
        </p:spPr>
        <p:txBody>
          <a:bodyPr>
            <a:spAutoFit/>
          </a:bodyPr>
          <a:lstStyle/>
          <a:p>
            <a:pPr defTabSz="914103" eaLnBrk="1" fontAlgn="auto" hangingPunct="1">
              <a:spcBef>
                <a:spcPts val="0"/>
              </a:spcBef>
              <a:spcAft>
                <a:spcPts val="0"/>
              </a:spcAft>
              <a:defRPr/>
            </a:pPr>
            <a:r>
              <a:rPr lang="en-US" sz="1400">
                <a:solidFill>
                  <a:schemeClr val="bg1"/>
                </a:solidFill>
                <a:latin typeface="Gotham Book" pitchFamily="2" charset="0"/>
                <a:ea typeface="Gotham Book" charset="0"/>
                <a:cs typeface="Gotham Book" pitchFamily="2" charset="0"/>
              </a:rPr>
              <a:t>Customized </a:t>
            </a:r>
          </a:p>
          <a:p>
            <a:pPr defTabSz="914103" eaLnBrk="1" fontAlgn="auto" hangingPunct="1">
              <a:spcBef>
                <a:spcPts val="0"/>
              </a:spcBef>
              <a:spcAft>
                <a:spcPts val="0"/>
              </a:spcAft>
              <a:defRPr/>
            </a:pPr>
            <a:r>
              <a:rPr lang="en-US" sz="1400">
                <a:solidFill>
                  <a:schemeClr val="bg1"/>
                </a:solidFill>
                <a:latin typeface="Gotham Book" pitchFamily="2" charset="0"/>
                <a:ea typeface="Gotham Book" charset="0"/>
                <a:cs typeface="Gotham Book" pitchFamily="2" charset="0"/>
              </a:rPr>
              <a:t>financial solutions</a:t>
            </a:r>
          </a:p>
        </p:txBody>
      </p:sp>
      <p:sp>
        <p:nvSpPr>
          <p:cNvPr id="12296" name="TextBox 20">
            <a:extLst>
              <a:ext uri="{FF2B5EF4-FFF2-40B4-BE49-F238E27FC236}">
                <a16:creationId xmlns:a16="http://schemas.microsoft.com/office/drawing/2014/main" id="{46683CAC-22FB-4921-85EE-0A3D3F51ED2E}"/>
              </a:ext>
            </a:extLst>
          </p:cNvPr>
          <p:cNvSpPr txBox="1">
            <a:spLocks noChangeArrowheads="1"/>
          </p:cNvSpPr>
          <p:nvPr/>
        </p:nvSpPr>
        <p:spPr bwMode="auto">
          <a:xfrm>
            <a:off x="1411288" y="3754438"/>
            <a:ext cx="22479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s-PE" sz="1400">
                <a:solidFill>
                  <a:srgbClr val="FFFFFF"/>
                </a:solidFill>
                <a:latin typeface="Gotham Book"/>
                <a:ea typeface="Gotham Book"/>
                <a:cs typeface="Gotham Book"/>
              </a:rPr>
              <a:t>Social &amp; environmental value creation</a:t>
            </a:r>
          </a:p>
        </p:txBody>
      </p:sp>
      <p:sp>
        <p:nvSpPr>
          <p:cNvPr id="12297" name="TextBox 22">
            <a:extLst>
              <a:ext uri="{FF2B5EF4-FFF2-40B4-BE49-F238E27FC236}">
                <a16:creationId xmlns:a16="http://schemas.microsoft.com/office/drawing/2014/main" id="{B28C3D9C-03E4-4A9E-9E42-B3E5925B10A5}"/>
              </a:ext>
            </a:extLst>
          </p:cNvPr>
          <p:cNvSpPr txBox="1">
            <a:spLocks noChangeArrowheads="1"/>
          </p:cNvSpPr>
          <p:nvPr/>
        </p:nvSpPr>
        <p:spPr bwMode="auto">
          <a:xfrm>
            <a:off x="2559050" y="2447925"/>
            <a:ext cx="1539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s-PE" sz="1400">
                <a:solidFill>
                  <a:srgbClr val="FFFFFF"/>
                </a:solidFill>
                <a:latin typeface="Gotham Book"/>
                <a:ea typeface="Gotham Book"/>
                <a:cs typeface="Gotham Book"/>
              </a:rPr>
              <a:t>Public-private dialogue</a:t>
            </a:r>
          </a:p>
        </p:txBody>
      </p:sp>
      <p:sp>
        <p:nvSpPr>
          <p:cNvPr id="12298" name="TextBox 24">
            <a:extLst>
              <a:ext uri="{FF2B5EF4-FFF2-40B4-BE49-F238E27FC236}">
                <a16:creationId xmlns:a16="http://schemas.microsoft.com/office/drawing/2014/main" id="{86C0D342-9B92-4C3F-B850-CC3D3C52E581}"/>
              </a:ext>
            </a:extLst>
          </p:cNvPr>
          <p:cNvSpPr txBox="1">
            <a:spLocks noChangeArrowheads="1"/>
          </p:cNvSpPr>
          <p:nvPr/>
        </p:nvSpPr>
        <p:spPr bwMode="auto">
          <a:xfrm>
            <a:off x="1824038" y="5059363"/>
            <a:ext cx="21304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s-PE" sz="1400">
                <a:solidFill>
                  <a:srgbClr val="FFFFFF"/>
                </a:solidFill>
                <a:latin typeface="Gotham Book"/>
                <a:ea typeface="Gotham Book"/>
                <a:cs typeface="Gotham Book"/>
              </a:rPr>
              <a:t>Advisory</a:t>
            </a:r>
          </a:p>
          <a:p>
            <a:pPr algn="r" eaLnBrk="1" hangingPunct="1"/>
            <a:r>
              <a:rPr lang="en-US" altLang="es-PE" sz="1400">
                <a:solidFill>
                  <a:srgbClr val="FFFFFF"/>
                </a:solidFill>
                <a:latin typeface="Gotham Book"/>
                <a:ea typeface="Gotham Book"/>
                <a:cs typeface="Gotham Book"/>
              </a:rPr>
              <a:t>capabilities</a:t>
            </a:r>
          </a:p>
        </p:txBody>
      </p:sp>
      <p:sp>
        <p:nvSpPr>
          <p:cNvPr id="12299" name="TextBox 21">
            <a:extLst>
              <a:ext uri="{FF2B5EF4-FFF2-40B4-BE49-F238E27FC236}">
                <a16:creationId xmlns:a16="http://schemas.microsoft.com/office/drawing/2014/main" id="{AB3149B0-7690-4489-B713-4C6F57A1F528}"/>
              </a:ext>
            </a:extLst>
          </p:cNvPr>
          <p:cNvSpPr txBox="1">
            <a:spLocks noChangeArrowheads="1"/>
          </p:cNvSpPr>
          <p:nvPr/>
        </p:nvSpPr>
        <p:spPr bwMode="auto">
          <a:xfrm>
            <a:off x="5451475" y="1095375"/>
            <a:ext cx="117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eaLnBrk="1" hangingPunct="1"/>
            <a:r>
              <a:rPr lang="en-US" altLang="es-PE" sz="1400">
                <a:solidFill>
                  <a:srgbClr val="FFFFFF"/>
                </a:solidFill>
                <a:latin typeface="Gotham Book"/>
                <a:ea typeface="Gotham Book"/>
                <a:cs typeface="Gotham Book"/>
              </a:rPr>
              <a:t>Regional </a:t>
            </a:r>
          </a:p>
          <a:p>
            <a:pPr eaLnBrk="1" hangingPunct="1"/>
            <a:r>
              <a:rPr lang="en-US" altLang="es-PE" sz="1400">
                <a:solidFill>
                  <a:srgbClr val="FFFFFF"/>
                </a:solidFill>
                <a:latin typeface="Gotham Book"/>
                <a:ea typeface="Gotham Book"/>
                <a:cs typeface="Gotham Book"/>
              </a:rPr>
              <a:t>knowledge</a:t>
            </a:r>
          </a:p>
        </p:txBody>
      </p:sp>
      <p:cxnSp>
        <p:nvCxnSpPr>
          <p:cNvPr id="31" name="Conector recto 13">
            <a:extLst>
              <a:ext uri="{FF2B5EF4-FFF2-40B4-BE49-F238E27FC236}">
                <a16:creationId xmlns:a16="http://schemas.microsoft.com/office/drawing/2014/main" id="{B7831746-308A-E64F-851C-C24B10D18AD7}"/>
              </a:ext>
            </a:extLst>
          </p:cNvPr>
          <p:cNvCxnSpPr>
            <a:cxnSpLocks/>
          </p:cNvCxnSpPr>
          <p:nvPr/>
        </p:nvCxnSpPr>
        <p:spPr>
          <a:xfrm>
            <a:off x="3689350" y="4011613"/>
            <a:ext cx="50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ector recto 14">
            <a:extLst>
              <a:ext uri="{FF2B5EF4-FFF2-40B4-BE49-F238E27FC236}">
                <a16:creationId xmlns:a16="http://schemas.microsoft.com/office/drawing/2014/main" id="{501C29E3-E9BB-A145-8F52-E13A12FEE0E3}"/>
              </a:ext>
            </a:extLst>
          </p:cNvPr>
          <p:cNvCxnSpPr>
            <a:cxnSpLocks/>
          </p:cNvCxnSpPr>
          <p:nvPr/>
        </p:nvCxnSpPr>
        <p:spPr>
          <a:xfrm>
            <a:off x="4197350" y="5343525"/>
            <a:ext cx="50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ector recto 15">
            <a:extLst>
              <a:ext uri="{FF2B5EF4-FFF2-40B4-BE49-F238E27FC236}">
                <a16:creationId xmlns:a16="http://schemas.microsoft.com/office/drawing/2014/main" id="{0BF558F0-4688-F942-A7FB-BF266CC15108}"/>
              </a:ext>
            </a:extLst>
          </p:cNvPr>
          <p:cNvCxnSpPr>
            <a:cxnSpLocks/>
          </p:cNvCxnSpPr>
          <p:nvPr/>
        </p:nvCxnSpPr>
        <p:spPr>
          <a:xfrm>
            <a:off x="4197350" y="2716213"/>
            <a:ext cx="50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ector recto 16">
            <a:extLst>
              <a:ext uri="{FF2B5EF4-FFF2-40B4-BE49-F238E27FC236}">
                <a16:creationId xmlns:a16="http://schemas.microsoft.com/office/drawing/2014/main" id="{4BD0B215-CF24-FC41-8F37-1273CD30A498}"/>
              </a:ext>
            </a:extLst>
          </p:cNvPr>
          <p:cNvCxnSpPr>
            <a:cxnSpLocks/>
          </p:cNvCxnSpPr>
          <p:nvPr/>
        </p:nvCxnSpPr>
        <p:spPr>
          <a:xfrm>
            <a:off x="7375525" y="2716213"/>
            <a:ext cx="50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ector recto 17">
            <a:extLst>
              <a:ext uri="{FF2B5EF4-FFF2-40B4-BE49-F238E27FC236}">
                <a16:creationId xmlns:a16="http://schemas.microsoft.com/office/drawing/2014/main" id="{6554F661-0088-454C-A4CF-F007DF29CC16}"/>
              </a:ext>
            </a:extLst>
          </p:cNvPr>
          <p:cNvCxnSpPr>
            <a:cxnSpLocks/>
          </p:cNvCxnSpPr>
          <p:nvPr/>
        </p:nvCxnSpPr>
        <p:spPr>
          <a:xfrm>
            <a:off x="7896225" y="4011613"/>
            <a:ext cx="50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ector recto 18">
            <a:extLst>
              <a:ext uri="{FF2B5EF4-FFF2-40B4-BE49-F238E27FC236}">
                <a16:creationId xmlns:a16="http://schemas.microsoft.com/office/drawing/2014/main" id="{E902D1CA-8713-5641-88F3-D4AD99A08CD1}"/>
              </a:ext>
            </a:extLst>
          </p:cNvPr>
          <p:cNvCxnSpPr>
            <a:cxnSpLocks/>
          </p:cNvCxnSpPr>
          <p:nvPr/>
        </p:nvCxnSpPr>
        <p:spPr>
          <a:xfrm>
            <a:off x="7375525" y="5343525"/>
            <a:ext cx="50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23">
            <a:extLst>
              <a:ext uri="{FF2B5EF4-FFF2-40B4-BE49-F238E27FC236}">
                <a16:creationId xmlns:a16="http://schemas.microsoft.com/office/drawing/2014/main" id="{F972B2EA-F0BC-0044-883A-593309AE3AAE}"/>
              </a:ext>
            </a:extLst>
          </p:cNvPr>
          <p:cNvCxnSpPr/>
          <p:nvPr/>
        </p:nvCxnSpPr>
        <p:spPr>
          <a:xfrm>
            <a:off x="6038850" y="1714500"/>
            <a:ext cx="0" cy="3937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4">
            <a:extLst>
              <a:ext uri="{FF2B5EF4-FFF2-40B4-BE49-F238E27FC236}">
                <a16:creationId xmlns:a16="http://schemas.microsoft.com/office/drawing/2014/main" id="{95E40C71-09E8-5846-B077-0C6BFC4C9517}"/>
              </a:ext>
            </a:extLst>
          </p:cNvPr>
          <p:cNvSpPr/>
          <p:nvPr/>
        </p:nvSpPr>
        <p:spPr>
          <a:xfrm>
            <a:off x="903382" y="5012014"/>
            <a:ext cx="2665795" cy="646074"/>
          </a:xfrm>
          <a:prstGeom prst="rect">
            <a:avLst/>
          </a:prstGeom>
        </p:spPr>
        <p:txBody>
          <a:bodyPr wrap="square">
            <a:spAutoFit/>
          </a:bodyPr>
          <a:lstStyle/>
          <a:p>
            <a:pPr algn="r" defTabSz="914103">
              <a:defRPr/>
            </a:pPr>
            <a:r>
              <a:rPr lang="es-PE" sz="1799" b="1">
                <a:solidFill>
                  <a:srgbClr val="004F71"/>
                </a:solidFill>
                <a:latin typeface="Gotham Book" pitchFamily="2" charset="0"/>
                <a:ea typeface="Gotham Medium" charset="0"/>
                <a:cs typeface="Gotham Book" pitchFamily="2" charset="0"/>
              </a:rPr>
              <a:t>Financial </a:t>
            </a:r>
          </a:p>
          <a:p>
            <a:pPr algn="r" defTabSz="914103">
              <a:defRPr/>
            </a:pPr>
            <a:r>
              <a:rPr lang="es-PE" sz="1799" b="1">
                <a:solidFill>
                  <a:srgbClr val="004F71"/>
                </a:solidFill>
                <a:latin typeface="Gotham Book" pitchFamily="2" charset="0"/>
                <a:ea typeface="Gotham Medium" charset="0"/>
                <a:cs typeface="Gotham Book" pitchFamily="2" charset="0"/>
              </a:rPr>
              <a:t>Intermediaries</a:t>
            </a:r>
          </a:p>
        </p:txBody>
      </p:sp>
      <p:sp>
        <p:nvSpPr>
          <p:cNvPr id="5" name="Rectangle 45">
            <a:extLst>
              <a:ext uri="{FF2B5EF4-FFF2-40B4-BE49-F238E27FC236}">
                <a16:creationId xmlns:a16="http://schemas.microsoft.com/office/drawing/2014/main" id="{4B55DA52-FF9B-AF41-B595-A4A0D8DF3B28}"/>
              </a:ext>
            </a:extLst>
          </p:cNvPr>
          <p:cNvSpPr/>
          <p:nvPr/>
        </p:nvSpPr>
        <p:spPr>
          <a:xfrm>
            <a:off x="1843096" y="3367838"/>
            <a:ext cx="1933470" cy="369236"/>
          </a:xfrm>
          <a:prstGeom prst="rect">
            <a:avLst/>
          </a:prstGeom>
        </p:spPr>
        <p:txBody>
          <a:bodyPr wrap="square">
            <a:spAutoFit/>
          </a:bodyPr>
          <a:lstStyle/>
          <a:p>
            <a:pPr lvl="0" algn="ctr">
              <a:defRPr/>
            </a:pPr>
            <a:r>
              <a:rPr lang="es-PE" sz="1799" b="1">
                <a:solidFill>
                  <a:srgbClr val="004F71"/>
                </a:solidFill>
                <a:latin typeface="Gotham Book" pitchFamily="2" charset="0"/>
                <a:ea typeface="Gotham Medium" charset="0"/>
                <a:cs typeface="Gotham Book" pitchFamily="2" charset="0"/>
              </a:rPr>
              <a:t>Corporates</a:t>
            </a:r>
          </a:p>
        </p:txBody>
      </p:sp>
      <p:sp>
        <p:nvSpPr>
          <p:cNvPr id="6" name="Rectangle 46">
            <a:extLst>
              <a:ext uri="{FF2B5EF4-FFF2-40B4-BE49-F238E27FC236}">
                <a16:creationId xmlns:a16="http://schemas.microsoft.com/office/drawing/2014/main" id="{1C9B8A1E-78E5-0B49-AD31-6C4046015B00}"/>
              </a:ext>
            </a:extLst>
          </p:cNvPr>
          <p:cNvSpPr/>
          <p:nvPr/>
        </p:nvSpPr>
        <p:spPr>
          <a:xfrm>
            <a:off x="1580553" y="1787357"/>
            <a:ext cx="2107878" cy="369236"/>
          </a:xfrm>
          <a:prstGeom prst="rect">
            <a:avLst/>
          </a:prstGeom>
        </p:spPr>
        <p:txBody>
          <a:bodyPr wrap="square">
            <a:spAutoFit/>
          </a:bodyPr>
          <a:lstStyle/>
          <a:p>
            <a:pPr lvl="0" algn="ctr">
              <a:defRPr/>
            </a:pPr>
            <a:r>
              <a:rPr lang="es-PE" sz="1799" b="1">
                <a:solidFill>
                  <a:srgbClr val="004F71"/>
                </a:solidFill>
                <a:latin typeface="Gotham Book" pitchFamily="2" charset="0"/>
                <a:ea typeface="Gotham Medium" charset="0"/>
                <a:cs typeface="Gotham Book" pitchFamily="2" charset="0"/>
              </a:rPr>
              <a:t>Infrastructure</a:t>
            </a:r>
          </a:p>
        </p:txBody>
      </p:sp>
      <p:cxnSp>
        <p:nvCxnSpPr>
          <p:cNvPr id="7" name="Conector angular 6">
            <a:extLst>
              <a:ext uri="{FF2B5EF4-FFF2-40B4-BE49-F238E27FC236}">
                <a16:creationId xmlns:a16="http://schemas.microsoft.com/office/drawing/2014/main" id="{5E3A5234-E8B3-7842-B148-180CC236BA40}"/>
              </a:ext>
            </a:extLst>
          </p:cNvPr>
          <p:cNvCxnSpPr/>
          <p:nvPr/>
        </p:nvCxnSpPr>
        <p:spPr>
          <a:xfrm>
            <a:off x="2899343" y="2266990"/>
            <a:ext cx="8449914" cy="497543"/>
          </a:xfrm>
          <a:prstGeom prst="bentConnector3">
            <a:avLst>
              <a:gd name="adj1" fmla="val 83"/>
            </a:avLst>
          </a:prstGeom>
          <a:ln>
            <a:solidFill>
              <a:srgbClr val="004867"/>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 name="Conector angular 8">
            <a:extLst>
              <a:ext uri="{FF2B5EF4-FFF2-40B4-BE49-F238E27FC236}">
                <a16:creationId xmlns:a16="http://schemas.microsoft.com/office/drawing/2014/main" id="{EBC86B3C-7E1F-C34E-8687-F53CE7913092}"/>
              </a:ext>
            </a:extLst>
          </p:cNvPr>
          <p:cNvCxnSpPr/>
          <p:nvPr/>
        </p:nvCxnSpPr>
        <p:spPr>
          <a:xfrm>
            <a:off x="2899342" y="3890522"/>
            <a:ext cx="8449914" cy="497543"/>
          </a:xfrm>
          <a:prstGeom prst="bentConnector3">
            <a:avLst>
              <a:gd name="adj1" fmla="val 83"/>
            </a:avLst>
          </a:prstGeom>
          <a:ln>
            <a:solidFill>
              <a:srgbClr val="004867"/>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 name="Conector angular 9">
            <a:extLst>
              <a:ext uri="{FF2B5EF4-FFF2-40B4-BE49-F238E27FC236}">
                <a16:creationId xmlns:a16="http://schemas.microsoft.com/office/drawing/2014/main" id="{BFB7A87D-1873-D241-968C-85B7ECF1F5E8}"/>
              </a:ext>
            </a:extLst>
          </p:cNvPr>
          <p:cNvCxnSpPr/>
          <p:nvPr/>
        </p:nvCxnSpPr>
        <p:spPr>
          <a:xfrm>
            <a:off x="2899343" y="5809997"/>
            <a:ext cx="8449914" cy="497543"/>
          </a:xfrm>
          <a:prstGeom prst="bentConnector3">
            <a:avLst>
              <a:gd name="adj1" fmla="val 83"/>
            </a:avLst>
          </a:prstGeom>
          <a:ln>
            <a:solidFill>
              <a:srgbClr val="004867"/>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CuadroTexto 13">
            <a:extLst>
              <a:ext uri="{FF2B5EF4-FFF2-40B4-BE49-F238E27FC236}">
                <a16:creationId xmlns:a16="http://schemas.microsoft.com/office/drawing/2014/main" id="{26C4E46B-917F-1644-8106-B6DE6E2D3174}"/>
              </a:ext>
            </a:extLst>
          </p:cNvPr>
          <p:cNvSpPr txBox="1"/>
          <p:nvPr/>
        </p:nvSpPr>
        <p:spPr>
          <a:xfrm>
            <a:off x="5972596" y="5638185"/>
            <a:ext cx="1226596" cy="415498"/>
          </a:xfrm>
          <a:prstGeom prst="rect">
            <a:avLst/>
          </a:prstGeom>
          <a:noFill/>
        </p:spPr>
        <p:txBody>
          <a:bodyPr wrap="square" rtlCol="0">
            <a:spAutoFit/>
          </a:bodyPr>
          <a:lstStyle/>
          <a:p>
            <a:pPr algn="ctr"/>
            <a:r>
              <a:rPr lang="es-ES_tradnl" sz="1050" err="1">
                <a:solidFill>
                  <a:srgbClr val="004F71"/>
                </a:solidFill>
                <a:latin typeface="Gotham Book" pitchFamily="2" charset="0"/>
                <a:cs typeface="Gotham Book" pitchFamily="2" charset="0"/>
              </a:rPr>
              <a:t>Financial</a:t>
            </a:r>
            <a:r>
              <a:rPr lang="es-ES_tradnl" sz="1050">
                <a:solidFill>
                  <a:srgbClr val="004F71"/>
                </a:solidFill>
                <a:latin typeface="Gotham Book" pitchFamily="2" charset="0"/>
                <a:cs typeface="Gotham Book" pitchFamily="2" charset="0"/>
              </a:rPr>
              <a:t> </a:t>
            </a:r>
            <a:r>
              <a:rPr lang="es-ES_tradnl" sz="1050" err="1">
                <a:solidFill>
                  <a:srgbClr val="004F71"/>
                </a:solidFill>
                <a:latin typeface="Gotham Book" pitchFamily="2" charset="0"/>
                <a:cs typeface="Gotham Book" pitchFamily="2" charset="0"/>
              </a:rPr>
              <a:t>Institutions</a:t>
            </a:r>
            <a:endParaRPr lang="es-ES_tradnl" sz="1050">
              <a:solidFill>
                <a:srgbClr val="004F71"/>
              </a:solidFill>
              <a:latin typeface="Gotham Book" pitchFamily="2" charset="0"/>
              <a:cs typeface="Gotham Book" pitchFamily="2" charset="0"/>
            </a:endParaRPr>
          </a:p>
        </p:txBody>
      </p:sp>
      <p:sp>
        <p:nvSpPr>
          <p:cNvPr id="15" name="CuadroTexto 14">
            <a:extLst>
              <a:ext uri="{FF2B5EF4-FFF2-40B4-BE49-F238E27FC236}">
                <a16:creationId xmlns:a16="http://schemas.microsoft.com/office/drawing/2014/main" id="{0DAEAF49-3C69-704B-B006-6E7F2EA0B168}"/>
              </a:ext>
            </a:extLst>
          </p:cNvPr>
          <p:cNvSpPr txBox="1"/>
          <p:nvPr/>
        </p:nvSpPr>
        <p:spPr>
          <a:xfrm>
            <a:off x="7614849" y="5643322"/>
            <a:ext cx="1226596" cy="854080"/>
          </a:xfrm>
          <a:prstGeom prst="rect">
            <a:avLst/>
          </a:prstGeom>
          <a:noFill/>
        </p:spPr>
        <p:txBody>
          <a:bodyPr wrap="square" rtlCol="0">
            <a:spAutoFit/>
          </a:bodyPr>
          <a:lstStyle/>
          <a:p>
            <a:pPr algn="ctr"/>
            <a:r>
              <a:rPr lang="es-US" sz="1050">
                <a:solidFill>
                  <a:srgbClr val="004867"/>
                </a:solidFill>
                <a:latin typeface="Gotham Book" pitchFamily="2" charset="0"/>
                <a:cs typeface="Gotham Book" pitchFamily="2" charset="0"/>
              </a:rPr>
              <a:t>Non </a:t>
            </a:r>
            <a:r>
              <a:rPr lang="es-US" sz="1050" err="1">
                <a:solidFill>
                  <a:srgbClr val="004867"/>
                </a:solidFill>
                <a:latin typeface="Gotham Book" pitchFamily="2" charset="0"/>
                <a:cs typeface="Gotham Book" pitchFamily="2" charset="0"/>
              </a:rPr>
              <a:t>Banking</a:t>
            </a:r>
            <a:r>
              <a:rPr lang="es-US" sz="1050">
                <a:solidFill>
                  <a:srgbClr val="004867"/>
                </a:solidFill>
                <a:latin typeface="Gotham Book" pitchFamily="2" charset="0"/>
                <a:cs typeface="Gotham Book" pitchFamily="2" charset="0"/>
              </a:rPr>
              <a:t> </a:t>
            </a:r>
            <a:r>
              <a:rPr lang="es-US" sz="1050" err="1">
                <a:solidFill>
                  <a:srgbClr val="004867"/>
                </a:solidFill>
                <a:latin typeface="Gotham Book" pitchFamily="2" charset="0"/>
                <a:cs typeface="Gotham Book" pitchFamily="2" charset="0"/>
              </a:rPr>
              <a:t>Financial</a:t>
            </a:r>
            <a:r>
              <a:rPr lang="es-US" sz="1050">
                <a:solidFill>
                  <a:srgbClr val="004867"/>
                </a:solidFill>
                <a:latin typeface="Gotham Book" pitchFamily="2" charset="0"/>
                <a:cs typeface="Gotham Book" pitchFamily="2" charset="0"/>
              </a:rPr>
              <a:t> </a:t>
            </a:r>
            <a:r>
              <a:rPr lang="es-US" sz="1050" err="1">
                <a:solidFill>
                  <a:srgbClr val="004867"/>
                </a:solidFill>
                <a:latin typeface="Gotham Book" pitchFamily="2" charset="0"/>
                <a:cs typeface="Gotham Book" pitchFamily="2" charset="0"/>
              </a:rPr>
              <a:t>Institutions</a:t>
            </a:r>
            <a:endParaRPr lang="es-US" sz="1050">
              <a:solidFill>
                <a:srgbClr val="004867"/>
              </a:solidFill>
              <a:latin typeface="Gotham Book" pitchFamily="2" charset="0"/>
              <a:cs typeface="Gotham Book" pitchFamily="2" charset="0"/>
            </a:endParaRPr>
          </a:p>
          <a:p>
            <a:pPr algn="ctr"/>
            <a:endParaRPr lang="es-US"/>
          </a:p>
        </p:txBody>
      </p:sp>
      <p:sp>
        <p:nvSpPr>
          <p:cNvPr id="16" name="CuadroTexto 15">
            <a:extLst>
              <a:ext uri="{FF2B5EF4-FFF2-40B4-BE49-F238E27FC236}">
                <a16:creationId xmlns:a16="http://schemas.microsoft.com/office/drawing/2014/main" id="{1DD5CB1C-6885-4C4A-B045-CD7E52B9BD03}"/>
              </a:ext>
            </a:extLst>
          </p:cNvPr>
          <p:cNvSpPr txBox="1"/>
          <p:nvPr/>
        </p:nvSpPr>
        <p:spPr>
          <a:xfrm>
            <a:off x="4275465" y="5671811"/>
            <a:ext cx="1226596" cy="415498"/>
          </a:xfrm>
          <a:prstGeom prst="rect">
            <a:avLst/>
          </a:prstGeom>
          <a:noFill/>
        </p:spPr>
        <p:txBody>
          <a:bodyPr wrap="square" rtlCol="0">
            <a:spAutoFit/>
          </a:bodyPr>
          <a:lstStyle/>
          <a:p>
            <a:pPr lvl="0" algn="ctr">
              <a:defRPr/>
            </a:pPr>
            <a:r>
              <a:rPr lang="es-PE" sz="1050">
                <a:solidFill>
                  <a:srgbClr val="004F71"/>
                </a:solidFill>
                <a:latin typeface="Gotham Book" charset="0"/>
                <a:ea typeface="Gotham Book" charset="0"/>
                <a:cs typeface="Gotham Book" charset="0"/>
              </a:rPr>
              <a:t>Investment Funds</a:t>
            </a:r>
          </a:p>
        </p:txBody>
      </p:sp>
      <p:sp>
        <p:nvSpPr>
          <p:cNvPr id="17" name="CuadroTexto 16">
            <a:extLst>
              <a:ext uri="{FF2B5EF4-FFF2-40B4-BE49-F238E27FC236}">
                <a16:creationId xmlns:a16="http://schemas.microsoft.com/office/drawing/2014/main" id="{68BB1AAA-4560-8748-9F1D-82FE46E7776A}"/>
              </a:ext>
            </a:extLst>
          </p:cNvPr>
          <p:cNvSpPr txBox="1"/>
          <p:nvPr/>
        </p:nvSpPr>
        <p:spPr>
          <a:xfrm>
            <a:off x="4430323" y="2215317"/>
            <a:ext cx="766743" cy="261542"/>
          </a:xfrm>
          <a:prstGeom prst="rect">
            <a:avLst/>
          </a:prstGeom>
          <a:noFill/>
        </p:spPr>
        <p:txBody>
          <a:bodyPr wrap="square" rtlCol="0">
            <a:spAutoFit/>
          </a:bodyPr>
          <a:lstStyle/>
          <a:p>
            <a:pPr algn="ctr">
              <a:defRPr/>
            </a:pPr>
            <a:r>
              <a:rPr lang="en-US" sz="1050">
                <a:solidFill>
                  <a:srgbClr val="004867"/>
                </a:solidFill>
                <a:latin typeface="Gotham Book" pitchFamily="50" charset="0"/>
                <a:ea typeface="Gotham Bold" charset="0"/>
                <a:cs typeface="Gotham Book" pitchFamily="50" charset="0"/>
              </a:rPr>
              <a:t>Energy</a:t>
            </a:r>
          </a:p>
        </p:txBody>
      </p:sp>
      <p:sp>
        <p:nvSpPr>
          <p:cNvPr id="20" name="CuadroTexto 19">
            <a:extLst>
              <a:ext uri="{FF2B5EF4-FFF2-40B4-BE49-F238E27FC236}">
                <a16:creationId xmlns:a16="http://schemas.microsoft.com/office/drawing/2014/main" id="{4505DBD5-9105-A047-A8C0-6A63E28C0AE7}"/>
              </a:ext>
            </a:extLst>
          </p:cNvPr>
          <p:cNvSpPr txBox="1"/>
          <p:nvPr/>
        </p:nvSpPr>
        <p:spPr>
          <a:xfrm>
            <a:off x="9163221" y="2215317"/>
            <a:ext cx="1226596" cy="415390"/>
          </a:xfrm>
          <a:prstGeom prst="rect">
            <a:avLst/>
          </a:prstGeom>
          <a:noFill/>
        </p:spPr>
        <p:txBody>
          <a:bodyPr wrap="square" rtlCol="0">
            <a:spAutoFit/>
          </a:bodyPr>
          <a:lstStyle/>
          <a:p>
            <a:pPr lvl="0" algn="ctr">
              <a:defRPr/>
            </a:pPr>
            <a:r>
              <a:rPr lang="en-US" sz="1050">
                <a:solidFill>
                  <a:srgbClr val="004867"/>
                </a:solidFill>
                <a:latin typeface="Gotham Book" pitchFamily="50" charset="0"/>
                <a:ea typeface="Gotham Bold" charset="0"/>
                <a:cs typeface="Gotham Book" pitchFamily="50" charset="0"/>
              </a:rPr>
              <a:t>Social </a:t>
            </a:r>
          </a:p>
          <a:p>
            <a:pPr lvl="0" algn="ctr">
              <a:defRPr/>
            </a:pPr>
            <a:r>
              <a:rPr lang="en-US" sz="1050">
                <a:solidFill>
                  <a:srgbClr val="004867"/>
                </a:solidFill>
                <a:latin typeface="Gotham Book" pitchFamily="50" charset="0"/>
                <a:ea typeface="Gotham Bold" charset="0"/>
                <a:cs typeface="Gotham Book" pitchFamily="50" charset="0"/>
              </a:rPr>
              <a:t>Infrastructure</a:t>
            </a:r>
          </a:p>
        </p:txBody>
      </p:sp>
      <p:pic>
        <p:nvPicPr>
          <p:cNvPr id="8" name="Imagen 7" descr="Imagen que contiene alimentos, dibujo, plato&#10;&#10;Descripción generada automáticamente">
            <a:extLst>
              <a:ext uri="{FF2B5EF4-FFF2-40B4-BE49-F238E27FC236}">
                <a16:creationId xmlns:a16="http://schemas.microsoft.com/office/drawing/2014/main" id="{41C5EB08-7AD4-1F41-892A-7EAA9E1243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09276" y="1524318"/>
            <a:ext cx="608835" cy="608835"/>
          </a:xfrm>
          <a:prstGeom prst="rect">
            <a:avLst/>
          </a:prstGeom>
        </p:spPr>
      </p:pic>
      <p:grpSp>
        <p:nvGrpSpPr>
          <p:cNvPr id="2" name="Grupo 1">
            <a:extLst>
              <a:ext uri="{FF2B5EF4-FFF2-40B4-BE49-F238E27FC236}">
                <a16:creationId xmlns:a16="http://schemas.microsoft.com/office/drawing/2014/main" id="{E379778F-B215-5341-BC4D-C7B05FF32BCE}"/>
              </a:ext>
            </a:extLst>
          </p:cNvPr>
          <p:cNvGrpSpPr/>
          <p:nvPr/>
        </p:nvGrpSpPr>
        <p:grpSpPr>
          <a:xfrm>
            <a:off x="7397010" y="1555384"/>
            <a:ext cx="1226596" cy="1075323"/>
            <a:chOff x="5851212" y="1555384"/>
            <a:chExt cx="1226596" cy="1075323"/>
          </a:xfrm>
        </p:grpSpPr>
        <p:sp>
          <p:nvSpPr>
            <p:cNvPr id="19" name="CuadroTexto 18">
              <a:extLst>
                <a:ext uri="{FF2B5EF4-FFF2-40B4-BE49-F238E27FC236}">
                  <a16:creationId xmlns:a16="http://schemas.microsoft.com/office/drawing/2014/main" id="{56EEE7EA-19E6-9544-95F6-8797A021250E}"/>
                </a:ext>
              </a:extLst>
            </p:cNvPr>
            <p:cNvSpPr txBox="1"/>
            <p:nvPr/>
          </p:nvSpPr>
          <p:spPr>
            <a:xfrm>
              <a:off x="5851212" y="2215317"/>
              <a:ext cx="1226596" cy="415390"/>
            </a:xfrm>
            <a:prstGeom prst="rect">
              <a:avLst/>
            </a:prstGeom>
            <a:noFill/>
          </p:spPr>
          <p:txBody>
            <a:bodyPr wrap="square" rtlCol="0">
              <a:spAutoFit/>
            </a:bodyPr>
            <a:lstStyle/>
            <a:p>
              <a:pPr lvl="0" algn="ctr">
                <a:defRPr/>
              </a:pPr>
              <a:r>
                <a:rPr lang="en-US" sz="1050">
                  <a:solidFill>
                    <a:srgbClr val="004867"/>
                  </a:solidFill>
                  <a:latin typeface="Gotham Book" pitchFamily="50" charset="0"/>
                  <a:ea typeface="Gotham Bold" charset="0"/>
                  <a:cs typeface="Gotham Book" pitchFamily="50" charset="0"/>
                </a:rPr>
                <a:t>Water and</a:t>
              </a:r>
            </a:p>
            <a:p>
              <a:pPr lvl="0" algn="ctr">
                <a:defRPr/>
              </a:pPr>
              <a:r>
                <a:rPr lang="en-US" sz="1050">
                  <a:solidFill>
                    <a:srgbClr val="004867"/>
                  </a:solidFill>
                  <a:latin typeface="Gotham Book" pitchFamily="50" charset="0"/>
                  <a:ea typeface="Gotham Bold" charset="0"/>
                  <a:cs typeface="Gotham Book" pitchFamily="50" charset="0"/>
                </a:rPr>
                <a:t>Sanitation</a:t>
              </a:r>
              <a:endParaRPr lang="es-PE" sz="1050">
                <a:solidFill>
                  <a:srgbClr val="004867"/>
                </a:solidFill>
                <a:latin typeface="Gotham Book" charset="0"/>
                <a:ea typeface="Gotham Book" charset="0"/>
                <a:cs typeface="Gotham Book" charset="0"/>
              </a:endParaRPr>
            </a:p>
          </p:txBody>
        </p:sp>
        <p:pic>
          <p:nvPicPr>
            <p:cNvPr id="12" name="Imagen 11" descr="Imagen que contiene edificio&#10;&#10;Descripción generada automáticamente">
              <a:extLst>
                <a:ext uri="{FF2B5EF4-FFF2-40B4-BE49-F238E27FC236}">
                  <a16:creationId xmlns:a16="http://schemas.microsoft.com/office/drawing/2014/main" id="{7BA6A6DD-CCCF-5B41-9976-F6CBEC0D8E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0644" y="1555384"/>
              <a:ext cx="730602" cy="588541"/>
            </a:xfrm>
            <a:prstGeom prst="rect">
              <a:avLst/>
            </a:prstGeom>
          </p:spPr>
        </p:pic>
      </p:grpSp>
      <p:grpSp>
        <p:nvGrpSpPr>
          <p:cNvPr id="3" name="Grupo 2">
            <a:extLst>
              <a:ext uri="{FF2B5EF4-FFF2-40B4-BE49-F238E27FC236}">
                <a16:creationId xmlns:a16="http://schemas.microsoft.com/office/drawing/2014/main" id="{800C1FAD-DC87-CB44-9E64-0190C931FDD3}"/>
              </a:ext>
            </a:extLst>
          </p:cNvPr>
          <p:cNvGrpSpPr/>
          <p:nvPr/>
        </p:nvGrpSpPr>
        <p:grpSpPr>
          <a:xfrm>
            <a:off x="5937631" y="1569920"/>
            <a:ext cx="1057305" cy="906939"/>
            <a:chOff x="7523105" y="1546673"/>
            <a:chExt cx="1057305" cy="906939"/>
          </a:xfrm>
        </p:grpSpPr>
        <p:sp>
          <p:nvSpPr>
            <p:cNvPr id="18" name="CuadroTexto 17">
              <a:extLst>
                <a:ext uri="{FF2B5EF4-FFF2-40B4-BE49-F238E27FC236}">
                  <a16:creationId xmlns:a16="http://schemas.microsoft.com/office/drawing/2014/main" id="{93B6A852-84DE-2446-A7FA-5AF9C60AD794}"/>
                </a:ext>
              </a:extLst>
            </p:cNvPr>
            <p:cNvSpPr txBox="1"/>
            <p:nvPr/>
          </p:nvSpPr>
          <p:spPr>
            <a:xfrm>
              <a:off x="7523105" y="2192070"/>
              <a:ext cx="1057305" cy="261542"/>
            </a:xfrm>
            <a:prstGeom prst="rect">
              <a:avLst/>
            </a:prstGeom>
            <a:noFill/>
          </p:spPr>
          <p:txBody>
            <a:bodyPr wrap="square" rtlCol="0">
              <a:spAutoFit/>
            </a:bodyPr>
            <a:lstStyle/>
            <a:p>
              <a:pPr algn="ctr">
                <a:defRPr/>
              </a:pPr>
              <a:r>
                <a:rPr lang="en-US" sz="1050">
                  <a:solidFill>
                    <a:srgbClr val="004867"/>
                  </a:solidFill>
                  <a:latin typeface="Gotham Book" pitchFamily="50" charset="0"/>
                  <a:ea typeface="Gotham Bold" charset="0"/>
                  <a:cs typeface="Gotham Book" pitchFamily="50" charset="0"/>
                </a:rPr>
                <a:t>Transport</a:t>
              </a:r>
            </a:p>
          </p:txBody>
        </p:sp>
        <p:pic>
          <p:nvPicPr>
            <p:cNvPr id="26" name="Imagen 25" descr="Imagen que contiene laptop, computadora, dibujo, mujer&#10;&#10;Descripción generada automáticamente">
              <a:extLst>
                <a:ext uri="{FF2B5EF4-FFF2-40B4-BE49-F238E27FC236}">
                  <a16:creationId xmlns:a16="http://schemas.microsoft.com/office/drawing/2014/main" id="{3BBF8D5D-2E20-6B48-AF5F-AD4B49C93F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08833" y="1546673"/>
              <a:ext cx="802952" cy="557343"/>
            </a:xfrm>
            <a:prstGeom prst="rect">
              <a:avLst/>
            </a:prstGeom>
          </p:spPr>
        </p:pic>
      </p:grpSp>
      <p:pic>
        <p:nvPicPr>
          <p:cNvPr id="28" name="Imagen 27" descr="Imagen que contiene dibujo&#10;&#10;Descripción generada automáticamente">
            <a:extLst>
              <a:ext uri="{FF2B5EF4-FFF2-40B4-BE49-F238E27FC236}">
                <a16:creationId xmlns:a16="http://schemas.microsoft.com/office/drawing/2014/main" id="{E79F2D09-A3E4-9A48-BE56-FEEC94D77E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90923" y="1533292"/>
            <a:ext cx="771192" cy="598688"/>
          </a:xfrm>
          <a:prstGeom prst="rect">
            <a:avLst/>
          </a:prstGeom>
        </p:spPr>
      </p:pic>
      <p:pic>
        <p:nvPicPr>
          <p:cNvPr id="30" name="Imagen 29" descr="Imagen que contiene jugador&#10;&#10;Descripción generada automáticamente">
            <a:extLst>
              <a:ext uri="{FF2B5EF4-FFF2-40B4-BE49-F238E27FC236}">
                <a16:creationId xmlns:a16="http://schemas.microsoft.com/office/drawing/2014/main" id="{3416010E-1237-2349-991C-E22C605637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92481" y="3089764"/>
            <a:ext cx="642424" cy="550650"/>
          </a:xfrm>
          <a:prstGeom prst="rect">
            <a:avLst/>
          </a:prstGeom>
        </p:spPr>
      </p:pic>
      <p:pic>
        <p:nvPicPr>
          <p:cNvPr id="32" name="Imagen 31">
            <a:extLst>
              <a:ext uri="{FF2B5EF4-FFF2-40B4-BE49-F238E27FC236}">
                <a16:creationId xmlns:a16="http://schemas.microsoft.com/office/drawing/2014/main" id="{A07F79E1-64BE-DB46-BC6F-C10B2FA55C0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93436" y="3094019"/>
            <a:ext cx="725020" cy="541471"/>
          </a:xfrm>
          <a:prstGeom prst="rect">
            <a:avLst/>
          </a:prstGeom>
        </p:spPr>
      </p:pic>
      <p:pic>
        <p:nvPicPr>
          <p:cNvPr id="34" name="Imagen 33" descr="Imagen que contiene dibujo, tabla&#10;&#10;Descripción generada automáticamente">
            <a:extLst>
              <a:ext uri="{FF2B5EF4-FFF2-40B4-BE49-F238E27FC236}">
                <a16:creationId xmlns:a16="http://schemas.microsoft.com/office/drawing/2014/main" id="{DBB5A363-D781-3647-9E35-675A7111725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79921" y="3089765"/>
            <a:ext cx="660779" cy="550649"/>
          </a:xfrm>
          <a:prstGeom prst="rect">
            <a:avLst/>
          </a:prstGeom>
        </p:spPr>
      </p:pic>
      <p:pic>
        <p:nvPicPr>
          <p:cNvPr id="36" name="Imagen 35" descr="Imagen que contiene dibujo&#10;&#10;Descripción generada automáticamente">
            <a:extLst>
              <a:ext uri="{FF2B5EF4-FFF2-40B4-BE49-F238E27FC236}">
                <a16:creationId xmlns:a16="http://schemas.microsoft.com/office/drawing/2014/main" id="{60342924-9B33-674D-9634-961FC0DC3F1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03879" y="3089765"/>
            <a:ext cx="945280" cy="550649"/>
          </a:xfrm>
          <a:prstGeom prst="rect">
            <a:avLst/>
          </a:prstGeom>
        </p:spPr>
      </p:pic>
      <p:pic>
        <p:nvPicPr>
          <p:cNvPr id="38" name="Imagen 37" descr="Imagen que contiene edificio, puente&#10;&#10;Descripción generada automáticamente">
            <a:extLst>
              <a:ext uri="{FF2B5EF4-FFF2-40B4-BE49-F238E27FC236}">
                <a16:creationId xmlns:a16="http://schemas.microsoft.com/office/drawing/2014/main" id="{840A0FBF-2607-764D-BB52-81BCA65193E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61896" y="4906870"/>
            <a:ext cx="653739" cy="622107"/>
          </a:xfrm>
          <a:prstGeom prst="rect">
            <a:avLst/>
          </a:prstGeom>
        </p:spPr>
      </p:pic>
      <p:pic>
        <p:nvPicPr>
          <p:cNvPr id="40" name="Imagen 39" descr="Imagen que contiene dibujo&#10;&#10;Descripción generada automáticamente">
            <a:extLst>
              <a:ext uri="{FF2B5EF4-FFF2-40B4-BE49-F238E27FC236}">
                <a16:creationId xmlns:a16="http://schemas.microsoft.com/office/drawing/2014/main" id="{860D07DC-7E12-FC43-B6F1-3B3DFCD1808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01278" y="4896324"/>
            <a:ext cx="653738" cy="643194"/>
          </a:xfrm>
          <a:prstGeom prst="rect">
            <a:avLst/>
          </a:prstGeom>
        </p:spPr>
      </p:pic>
      <p:pic>
        <p:nvPicPr>
          <p:cNvPr id="42" name="Imagen 41" descr="Imagen que contiene edificio&#10;&#10;Descripción generada automáticamente">
            <a:extLst>
              <a:ext uri="{FF2B5EF4-FFF2-40B4-BE49-F238E27FC236}">
                <a16:creationId xmlns:a16="http://schemas.microsoft.com/office/drawing/2014/main" id="{EE35FD64-9146-5A44-852E-409FAF074C7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211577" y="4901597"/>
            <a:ext cx="748636" cy="632650"/>
          </a:xfrm>
          <a:prstGeom prst="rect">
            <a:avLst/>
          </a:prstGeom>
        </p:spPr>
      </p:pic>
      <p:sp>
        <p:nvSpPr>
          <p:cNvPr id="31" name="TextBox 18">
            <a:extLst>
              <a:ext uri="{FF2B5EF4-FFF2-40B4-BE49-F238E27FC236}">
                <a16:creationId xmlns:a16="http://schemas.microsoft.com/office/drawing/2014/main" id="{653FE1ED-5A2E-AC48-9C35-AB305876149F}"/>
              </a:ext>
            </a:extLst>
          </p:cNvPr>
          <p:cNvSpPr txBox="1"/>
          <p:nvPr/>
        </p:nvSpPr>
        <p:spPr>
          <a:xfrm>
            <a:off x="4259743" y="3812224"/>
            <a:ext cx="1168953" cy="253848"/>
          </a:xfrm>
          <a:prstGeom prst="rect">
            <a:avLst/>
          </a:prstGeom>
          <a:noFill/>
          <a:ln>
            <a:noFill/>
          </a:ln>
        </p:spPr>
        <p:txBody>
          <a:bodyPr wrap="square" lIns="91414" tIns="45707" rIns="91414" bIns="45707" rtlCol="0" anchor="t">
            <a:spAutoFit/>
          </a:bodyPr>
          <a:lstStyle/>
          <a:p>
            <a:pPr lvl="0" algn="ctr">
              <a:defRPr/>
            </a:pPr>
            <a:r>
              <a:rPr lang="en-US" sz="1050">
                <a:solidFill>
                  <a:srgbClr val="004867"/>
                </a:solidFill>
                <a:latin typeface="Gotham Book" pitchFamily="50" charset="0"/>
                <a:ea typeface="Gotham Bold" charset="0"/>
                <a:cs typeface="Gotham Book" pitchFamily="50" charset="0"/>
              </a:rPr>
              <a:t>Agribusiness</a:t>
            </a:r>
          </a:p>
        </p:txBody>
      </p:sp>
      <p:sp>
        <p:nvSpPr>
          <p:cNvPr id="33" name="TextBox 18">
            <a:extLst>
              <a:ext uri="{FF2B5EF4-FFF2-40B4-BE49-F238E27FC236}">
                <a16:creationId xmlns:a16="http://schemas.microsoft.com/office/drawing/2014/main" id="{3886A6A1-E970-4142-96F6-6DE9CC5FEF22}"/>
              </a:ext>
            </a:extLst>
          </p:cNvPr>
          <p:cNvSpPr txBox="1"/>
          <p:nvPr/>
        </p:nvSpPr>
        <p:spPr>
          <a:xfrm>
            <a:off x="5851212" y="3812224"/>
            <a:ext cx="1312668" cy="253848"/>
          </a:xfrm>
          <a:prstGeom prst="rect">
            <a:avLst/>
          </a:prstGeom>
          <a:noFill/>
          <a:ln>
            <a:noFill/>
          </a:ln>
        </p:spPr>
        <p:txBody>
          <a:bodyPr wrap="square" lIns="91414" tIns="45707" rIns="91414" bIns="45707" rtlCol="0" anchor="t">
            <a:spAutoFit/>
          </a:bodyPr>
          <a:lstStyle/>
          <a:p>
            <a:pPr lvl="0" algn="ctr">
              <a:defRPr/>
            </a:pPr>
            <a:r>
              <a:rPr lang="en-US" sz="1050">
                <a:solidFill>
                  <a:srgbClr val="004867"/>
                </a:solidFill>
                <a:latin typeface="Gotham Book" pitchFamily="50" charset="0"/>
                <a:ea typeface="Gotham Bold" charset="0"/>
                <a:cs typeface="Gotham Book" pitchFamily="50" charset="0"/>
              </a:rPr>
              <a:t>Manufacturing</a:t>
            </a:r>
          </a:p>
        </p:txBody>
      </p:sp>
      <p:sp>
        <p:nvSpPr>
          <p:cNvPr id="35" name="TextBox 18">
            <a:extLst>
              <a:ext uri="{FF2B5EF4-FFF2-40B4-BE49-F238E27FC236}">
                <a16:creationId xmlns:a16="http://schemas.microsoft.com/office/drawing/2014/main" id="{3C0A9742-B9BB-E54D-B482-D204B181E839}"/>
              </a:ext>
            </a:extLst>
          </p:cNvPr>
          <p:cNvSpPr txBox="1"/>
          <p:nvPr/>
        </p:nvSpPr>
        <p:spPr>
          <a:xfrm>
            <a:off x="7561918" y="3812224"/>
            <a:ext cx="949359" cy="253848"/>
          </a:xfrm>
          <a:prstGeom prst="rect">
            <a:avLst/>
          </a:prstGeom>
          <a:noFill/>
          <a:ln>
            <a:noFill/>
          </a:ln>
        </p:spPr>
        <p:txBody>
          <a:bodyPr wrap="square" lIns="91414" tIns="45707" rIns="91414" bIns="45707" rtlCol="0" anchor="t">
            <a:spAutoFit/>
          </a:bodyPr>
          <a:lstStyle/>
          <a:p>
            <a:pPr lvl="0" algn="ctr">
              <a:defRPr/>
            </a:pPr>
            <a:r>
              <a:rPr lang="en-US" sz="1050">
                <a:solidFill>
                  <a:srgbClr val="004867"/>
                </a:solidFill>
                <a:latin typeface="Gotham Book" pitchFamily="50" charset="0"/>
                <a:ea typeface="Gotham Bold" charset="0"/>
                <a:cs typeface="Gotham Book" pitchFamily="50" charset="0"/>
              </a:rPr>
              <a:t>Tourism</a:t>
            </a:r>
          </a:p>
        </p:txBody>
      </p:sp>
      <p:sp>
        <p:nvSpPr>
          <p:cNvPr id="37" name="TextBox 18">
            <a:extLst>
              <a:ext uri="{FF2B5EF4-FFF2-40B4-BE49-F238E27FC236}">
                <a16:creationId xmlns:a16="http://schemas.microsoft.com/office/drawing/2014/main" id="{8D5E2976-3FB4-7141-B8E5-07259146C5A8}"/>
              </a:ext>
            </a:extLst>
          </p:cNvPr>
          <p:cNvSpPr txBox="1"/>
          <p:nvPr/>
        </p:nvSpPr>
        <p:spPr>
          <a:xfrm>
            <a:off x="8831048" y="3826354"/>
            <a:ext cx="1978033" cy="253889"/>
          </a:xfrm>
          <a:prstGeom prst="rect">
            <a:avLst/>
          </a:prstGeom>
          <a:noFill/>
          <a:ln>
            <a:noFill/>
          </a:ln>
        </p:spPr>
        <p:txBody>
          <a:bodyPr wrap="square" lIns="91414" tIns="45707" rIns="91414" bIns="45707" rtlCol="0" anchor="t">
            <a:spAutoFit/>
          </a:bodyPr>
          <a:lstStyle/>
          <a:p>
            <a:pPr algn="ctr">
              <a:defRPr/>
            </a:pPr>
            <a:r>
              <a:rPr lang="es-US" sz="1050" dirty="0">
                <a:solidFill>
                  <a:srgbClr val="004867"/>
                </a:solidFill>
                <a:latin typeface="Gotham Book" pitchFamily="2" charset="0"/>
                <a:cs typeface="Gotham Book" pitchFamily="2" charset="0"/>
              </a:rPr>
              <a:t>Digital </a:t>
            </a:r>
            <a:r>
              <a:rPr lang="es-US" sz="1050" dirty="0" err="1">
                <a:solidFill>
                  <a:srgbClr val="004867"/>
                </a:solidFill>
                <a:latin typeface="Gotham Book" pitchFamily="2" charset="0"/>
                <a:cs typeface="Gotham Book" pitchFamily="2" charset="0"/>
              </a:rPr>
              <a:t>Economy</a:t>
            </a:r>
            <a:endParaRPr lang="es-US" sz="1050" dirty="0">
              <a:solidFill>
                <a:srgbClr val="004867"/>
              </a:solidFill>
              <a:latin typeface="Gotham Book" pitchFamily="2" charset="0"/>
              <a:cs typeface="Gotham Book" pitchFamily="2" charset="0"/>
            </a:endParaRPr>
          </a:p>
        </p:txBody>
      </p:sp>
      <p:sp>
        <p:nvSpPr>
          <p:cNvPr id="39" name="Marcador de contenido 2">
            <a:extLst>
              <a:ext uri="{FF2B5EF4-FFF2-40B4-BE49-F238E27FC236}">
                <a16:creationId xmlns:a16="http://schemas.microsoft.com/office/drawing/2014/main" id="{D3530F7C-ACAE-CC4A-9C07-22877E23D112}"/>
              </a:ext>
            </a:extLst>
          </p:cNvPr>
          <p:cNvSpPr txBox="1">
            <a:spLocks/>
          </p:cNvSpPr>
          <p:nvPr/>
        </p:nvSpPr>
        <p:spPr>
          <a:xfrm>
            <a:off x="588811" y="643944"/>
            <a:ext cx="10598769" cy="582460"/>
          </a:xfrm>
          <a:prstGeom prst="rect">
            <a:avLst/>
          </a:prstGeom>
        </p:spPr>
        <p:txBody>
          <a:bodyPr vert="horz" lIns="91416" tIns="45708" rIns="91416" bIns="45708"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rgbClr val="004F71"/>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sz="2399"/>
              <a:t>Priority Sectors</a:t>
            </a:r>
          </a:p>
        </p:txBody>
      </p:sp>
    </p:spTree>
    <p:extLst>
      <p:ext uri="{BB962C8B-B14F-4D97-AF65-F5344CB8AC3E}">
        <p14:creationId xmlns:p14="http://schemas.microsoft.com/office/powerpoint/2010/main" val="711647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arcador de contenido 1">
            <a:extLst>
              <a:ext uri="{FF2B5EF4-FFF2-40B4-BE49-F238E27FC236}">
                <a16:creationId xmlns:a16="http://schemas.microsoft.com/office/drawing/2014/main" id="{20B6BCD9-F2E3-AA44-978E-BA63D16FB573}"/>
              </a:ext>
            </a:extLst>
          </p:cNvPr>
          <p:cNvSpPr>
            <a:spLocks noGrp="1"/>
          </p:cNvSpPr>
          <p:nvPr>
            <p:ph sz="quarter" idx="11"/>
          </p:nvPr>
        </p:nvSpPr>
        <p:spPr>
          <a:xfrm>
            <a:off x="590621" y="3865518"/>
            <a:ext cx="2517624" cy="347661"/>
          </a:xfrm>
        </p:spPr>
        <p:txBody>
          <a:bodyPr vert="horz" lIns="91440" tIns="45720" rIns="91440" bIns="45720" rtlCol="0" anchor="t">
            <a:normAutofit/>
          </a:bodyPr>
          <a:lstStyle/>
          <a:p>
            <a:r>
              <a:rPr lang="es-PE" altLang="es-PE" sz="1800">
                <a:latin typeface="Gotham Book"/>
                <a:ea typeface="Gotham Bold"/>
              </a:rPr>
              <a:t>Advisory services</a:t>
            </a:r>
            <a:endParaRPr lang="es-ES_tradnl" sz="1800"/>
          </a:p>
        </p:txBody>
      </p:sp>
      <p:pic>
        <p:nvPicPr>
          <p:cNvPr id="5" name="Imagen 4">
            <a:extLst>
              <a:ext uri="{FF2B5EF4-FFF2-40B4-BE49-F238E27FC236}">
                <a16:creationId xmlns:a16="http://schemas.microsoft.com/office/drawing/2014/main" id="{958045EB-DB40-A149-B351-381A8A90BDF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64625" y="2062715"/>
            <a:ext cx="529630" cy="294239"/>
          </a:xfrm>
          <a:prstGeom prst="rect">
            <a:avLst/>
          </a:prstGeom>
        </p:spPr>
      </p:pic>
      <p:pic>
        <p:nvPicPr>
          <p:cNvPr id="7" name="Imagen 6">
            <a:extLst>
              <a:ext uri="{FF2B5EF4-FFF2-40B4-BE49-F238E27FC236}">
                <a16:creationId xmlns:a16="http://schemas.microsoft.com/office/drawing/2014/main" id="{B4CFDC65-8448-E24C-B496-BAD06B8374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84006" y="1999205"/>
            <a:ext cx="637351" cy="403955"/>
          </a:xfrm>
          <a:prstGeom prst="rect">
            <a:avLst/>
          </a:prstGeom>
        </p:spPr>
      </p:pic>
      <p:pic>
        <p:nvPicPr>
          <p:cNvPr id="9" name="Imagen 8">
            <a:extLst>
              <a:ext uri="{FF2B5EF4-FFF2-40B4-BE49-F238E27FC236}">
                <a16:creationId xmlns:a16="http://schemas.microsoft.com/office/drawing/2014/main" id="{96CE579C-2670-2A44-AD56-75F3789841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8244" y="1974579"/>
            <a:ext cx="421909" cy="403955"/>
          </a:xfrm>
          <a:prstGeom prst="rect">
            <a:avLst/>
          </a:prstGeom>
        </p:spPr>
      </p:pic>
      <p:pic>
        <p:nvPicPr>
          <p:cNvPr id="13" name="Imagen 12">
            <a:extLst>
              <a:ext uri="{FF2B5EF4-FFF2-40B4-BE49-F238E27FC236}">
                <a16:creationId xmlns:a16="http://schemas.microsoft.com/office/drawing/2014/main" id="{69EAB50A-D666-8342-8F9A-E5B2D42AB4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55640" y="1972275"/>
            <a:ext cx="529629" cy="430885"/>
          </a:xfrm>
          <a:prstGeom prst="rect">
            <a:avLst/>
          </a:prstGeom>
        </p:spPr>
      </p:pic>
      <p:pic>
        <p:nvPicPr>
          <p:cNvPr id="15" name="Imagen 14">
            <a:extLst>
              <a:ext uri="{FF2B5EF4-FFF2-40B4-BE49-F238E27FC236}">
                <a16:creationId xmlns:a16="http://schemas.microsoft.com/office/drawing/2014/main" id="{216F7615-CFFE-AB44-BAFD-397CECC814E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58653" y="1974579"/>
            <a:ext cx="386001" cy="403955"/>
          </a:xfrm>
          <a:prstGeom prst="rect">
            <a:avLst/>
          </a:prstGeom>
        </p:spPr>
      </p:pic>
      <p:pic>
        <p:nvPicPr>
          <p:cNvPr id="3" name="Imagen 2" descr="Imagen que contiene dibujo&#10;&#10;Descripción generada automáticamente">
            <a:extLst>
              <a:ext uri="{FF2B5EF4-FFF2-40B4-BE49-F238E27FC236}">
                <a16:creationId xmlns:a16="http://schemas.microsoft.com/office/drawing/2014/main" id="{AD63B6DB-416E-A84D-BFA3-F157033AEF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38438" y="1970222"/>
            <a:ext cx="529629" cy="427120"/>
          </a:xfrm>
          <a:prstGeom prst="rect">
            <a:avLst/>
          </a:prstGeom>
        </p:spPr>
      </p:pic>
      <p:pic>
        <p:nvPicPr>
          <p:cNvPr id="34" name="Imagen 33">
            <a:extLst>
              <a:ext uri="{FF2B5EF4-FFF2-40B4-BE49-F238E27FC236}">
                <a16:creationId xmlns:a16="http://schemas.microsoft.com/office/drawing/2014/main" id="{CB859106-2E8E-AE4F-9B21-CEA298C1CAF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33633" y="4695878"/>
            <a:ext cx="437679" cy="437679"/>
          </a:xfrm>
          <a:prstGeom prst="rect">
            <a:avLst/>
          </a:prstGeom>
        </p:spPr>
      </p:pic>
      <p:cxnSp>
        <p:nvCxnSpPr>
          <p:cNvPr id="2" name="Straight Arrow Connector 1">
            <a:extLst>
              <a:ext uri="{FF2B5EF4-FFF2-40B4-BE49-F238E27FC236}">
                <a16:creationId xmlns:a16="http://schemas.microsoft.com/office/drawing/2014/main" id="{41944BF1-5EE1-4103-94E1-F5294B5E999B}"/>
              </a:ext>
            </a:extLst>
          </p:cNvPr>
          <p:cNvCxnSpPr>
            <a:cxnSpLocks/>
          </p:cNvCxnSpPr>
          <p:nvPr/>
        </p:nvCxnSpPr>
        <p:spPr>
          <a:xfrm>
            <a:off x="9140360" y="1892850"/>
            <a:ext cx="1" cy="1635303"/>
          </a:xfrm>
          <a:prstGeom prst="straightConnector1">
            <a:avLst/>
          </a:prstGeom>
          <a:ln w="19050">
            <a:solidFill>
              <a:srgbClr val="004F7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740AA61-FB2E-4A05-AC13-826614DF99BA}"/>
              </a:ext>
            </a:extLst>
          </p:cNvPr>
          <p:cNvCxnSpPr>
            <a:cxnSpLocks/>
          </p:cNvCxnSpPr>
          <p:nvPr/>
        </p:nvCxnSpPr>
        <p:spPr>
          <a:xfrm>
            <a:off x="4164459" y="1801559"/>
            <a:ext cx="1" cy="1635303"/>
          </a:xfrm>
          <a:prstGeom prst="straightConnector1">
            <a:avLst/>
          </a:prstGeom>
          <a:ln w="19050">
            <a:solidFill>
              <a:srgbClr val="004F71"/>
            </a:solidFill>
            <a:prstDash val="sysDot"/>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0B47BBCA-36A0-D141-9D1E-885F49128E21}"/>
              </a:ext>
            </a:extLst>
          </p:cNvPr>
          <p:cNvSpPr/>
          <p:nvPr/>
        </p:nvSpPr>
        <p:spPr>
          <a:xfrm>
            <a:off x="4367472" y="1108223"/>
            <a:ext cx="2390398" cy="369332"/>
          </a:xfrm>
          <a:prstGeom prst="rect">
            <a:avLst/>
          </a:prstGeom>
        </p:spPr>
        <p:txBody>
          <a:bodyPr wrap="none">
            <a:spAutoFit/>
          </a:bodyPr>
          <a:lstStyle/>
          <a:p>
            <a:r>
              <a:rPr lang="en-US" b="1">
                <a:solidFill>
                  <a:srgbClr val="004F71"/>
                </a:solidFill>
                <a:latin typeface="Gotham Book" pitchFamily="2" charset="0"/>
                <a:cs typeface="Gotham Book" pitchFamily="2" charset="0"/>
              </a:rPr>
              <a:t>Financial solutions</a:t>
            </a:r>
            <a:endParaRPr lang="es-US" b="1">
              <a:solidFill>
                <a:srgbClr val="004F71"/>
              </a:solidFill>
            </a:endParaRPr>
          </a:p>
        </p:txBody>
      </p:sp>
      <p:sp>
        <p:nvSpPr>
          <p:cNvPr id="6" name="Rectángulo 5">
            <a:extLst>
              <a:ext uri="{FF2B5EF4-FFF2-40B4-BE49-F238E27FC236}">
                <a16:creationId xmlns:a16="http://schemas.microsoft.com/office/drawing/2014/main" id="{BDB1ECC1-178C-A84A-A986-6F97E5A63885}"/>
              </a:ext>
            </a:extLst>
          </p:cNvPr>
          <p:cNvSpPr/>
          <p:nvPr/>
        </p:nvSpPr>
        <p:spPr>
          <a:xfrm>
            <a:off x="9331925" y="1119377"/>
            <a:ext cx="2276329" cy="369332"/>
          </a:xfrm>
          <a:prstGeom prst="rect">
            <a:avLst/>
          </a:prstGeom>
        </p:spPr>
        <p:txBody>
          <a:bodyPr wrap="none">
            <a:spAutoFit/>
          </a:bodyPr>
          <a:lstStyle/>
          <a:p>
            <a:r>
              <a:rPr lang="en-US" b="1">
                <a:solidFill>
                  <a:srgbClr val="004F71"/>
                </a:solidFill>
                <a:latin typeface="Gotham Book" pitchFamily="2" charset="0"/>
                <a:cs typeface="Gotham Book" pitchFamily="2" charset="0"/>
              </a:rPr>
              <a:t>Financial services</a:t>
            </a:r>
          </a:p>
        </p:txBody>
      </p:sp>
      <p:sp>
        <p:nvSpPr>
          <p:cNvPr id="8" name="Rectángulo 7">
            <a:extLst>
              <a:ext uri="{FF2B5EF4-FFF2-40B4-BE49-F238E27FC236}">
                <a16:creationId xmlns:a16="http://schemas.microsoft.com/office/drawing/2014/main" id="{0D770267-92DB-1F47-8334-E57331ECE197}"/>
              </a:ext>
            </a:extLst>
          </p:cNvPr>
          <p:cNvSpPr/>
          <p:nvPr/>
        </p:nvSpPr>
        <p:spPr>
          <a:xfrm>
            <a:off x="575606" y="1116273"/>
            <a:ext cx="2380523" cy="369332"/>
          </a:xfrm>
          <a:prstGeom prst="rect">
            <a:avLst/>
          </a:prstGeom>
        </p:spPr>
        <p:txBody>
          <a:bodyPr wrap="none">
            <a:spAutoFit/>
          </a:bodyPr>
          <a:lstStyle/>
          <a:p>
            <a:r>
              <a:rPr lang="en-US" b="1">
                <a:solidFill>
                  <a:srgbClr val="004F71"/>
                </a:solidFill>
                <a:latin typeface="Gotham Book" pitchFamily="2" charset="0"/>
                <a:cs typeface="Gotham Book" pitchFamily="2" charset="0"/>
              </a:rPr>
              <a:t>Financial products</a:t>
            </a:r>
          </a:p>
        </p:txBody>
      </p:sp>
      <p:pic>
        <p:nvPicPr>
          <p:cNvPr id="31" name="Imagen 30" descr="Imagen que contiene reloj, firmar&#10;&#10;Descripción generada automáticamente">
            <a:extLst>
              <a:ext uri="{FF2B5EF4-FFF2-40B4-BE49-F238E27FC236}">
                <a16:creationId xmlns:a16="http://schemas.microsoft.com/office/drawing/2014/main" id="{C1DE2B90-7002-5842-8C53-ED9B63925A6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477589" y="4440114"/>
            <a:ext cx="818523" cy="865296"/>
          </a:xfrm>
          <a:prstGeom prst="rect">
            <a:avLst/>
          </a:prstGeom>
        </p:spPr>
      </p:pic>
      <p:pic>
        <p:nvPicPr>
          <p:cNvPr id="44" name="Imagen 43" descr="Imagen que contiene reloj, dibujo, luz&#10;&#10;Descripción generada automáticamente">
            <a:extLst>
              <a:ext uri="{FF2B5EF4-FFF2-40B4-BE49-F238E27FC236}">
                <a16:creationId xmlns:a16="http://schemas.microsoft.com/office/drawing/2014/main" id="{F0CA0250-236B-5947-B4BB-FA47A185424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048286" y="4497218"/>
            <a:ext cx="818523" cy="885799"/>
          </a:xfrm>
          <a:prstGeom prst="rect">
            <a:avLst/>
          </a:prstGeom>
        </p:spPr>
      </p:pic>
      <p:sp>
        <p:nvSpPr>
          <p:cNvPr id="45" name="TextBox 18">
            <a:extLst>
              <a:ext uri="{FF2B5EF4-FFF2-40B4-BE49-F238E27FC236}">
                <a16:creationId xmlns:a16="http://schemas.microsoft.com/office/drawing/2014/main" id="{871A50D7-C570-4B40-AC5E-CCE1025A9A87}"/>
              </a:ext>
            </a:extLst>
          </p:cNvPr>
          <p:cNvSpPr txBox="1"/>
          <p:nvPr/>
        </p:nvSpPr>
        <p:spPr>
          <a:xfrm>
            <a:off x="4499585" y="2653751"/>
            <a:ext cx="1491049" cy="592468"/>
          </a:xfrm>
          <a:prstGeom prst="rect">
            <a:avLst/>
          </a:prstGeom>
          <a:noFill/>
          <a:ln>
            <a:noFill/>
          </a:ln>
        </p:spPr>
        <p:txBody>
          <a:bodyPr wrap="square" lIns="91438" tIns="45719" rIns="91438" bIns="45719" rtlCol="0" anchor="t">
            <a:spAutoFit/>
          </a:bodyPr>
          <a:lstStyle/>
          <a:p>
            <a:pPr lvl="0" algn="ctr">
              <a:defRPr/>
            </a:pPr>
            <a:r>
              <a:rPr lang="en-US" sz="1050">
                <a:solidFill>
                  <a:schemeClr val="tx1">
                    <a:lumMod val="75000"/>
                    <a:lumOff val="25000"/>
                  </a:schemeClr>
                </a:solidFill>
                <a:latin typeface="Gotham Book" pitchFamily="50" charset="0"/>
                <a:ea typeface="Gotham Bold" charset="0"/>
                <a:cs typeface="Gotham Book" pitchFamily="50" charset="0"/>
              </a:rPr>
              <a:t>Trade and Supply </a:t>
            </a:r>
          </a:p>
          <a:p>
            <a:pPr lvl="0" algn="ctr">
              <a:defRPr/>
            </a:pPr>
            <a:r>
              <a:rPr lang="en-US" sz="1050">
                <a:solidFill>
                  <a:schemeClr val="tx1">
                    <a:lumMod val="75000"/>
                    <a:lumOff val="25000"/>
                  </a:schemeClr>
                </a:solidFill>
                <a:latin typeface="Gotham Book" pitchFamily="50" charset="0"/>
                <a:ea typeface="Gotham Bold" charset="0"/>
                <a:cs typeface="Gotham Book" pitchFamily="50" charset="0"/>
              </a:rPr>
              <a:t>Chain Finance</a:t>
            </a:r>
          </a:p>
          <a:p>
            <a:pPr algn="ctr">
              <a:defRPr/>
            </a:pPr>
            <a:endParaRPr lang="es-PE" sz="1050">
              <a:solidFill>
                <a:schemeClr val="tx1">
                  <a:lumMod val="75000"/>
                  <a:lumOff val="25000"/>
                </a:schemeClr>
              </a:solidFill>
              <a:latin typeface="Gotham Book" pitchFamily="2" charset="0"/>
              <a:ea typeface="Gotham Bold" charset="0"/>
              <a:cs typeface="Gotham Book" pitchFamily="2" charset="0"/>
            </a:endParaRPr>
          </a:p>
        </p:txBody>
      </p:sp>
      <p:sp>
        <p:nvSpPr>
          <p:cNvPr id="47" name="TextBox 19">
            <a:extLst>
              <a:ext uri="{FF2B5EF4-FFF2-40B4-BE49-F238E27FC236}">
                <a16:creationId xmlns:a16="http://schemas.microsoft.com/office/drawing/2014/main" id="{AF332BDC-7863-2646-B60A-0ED9EF3FA744}"/>
              </a:ext>
            </a:extLst>
          </p:cNvPr>
          <p:cNvSpPr txBox="1"/>
          <p:nvPr/>
        </p:nvSpPr>
        <p:spPr>
          <a:xfrm>
            <a:off x="1579954" y="2647923"/>
            <a:ext cx="1034345" cy="415496"/>
          </a:xfrm>
          <a:prstGeom prst="rect">
            <a:avLst/>
          </a:prstGeom>
          <a:noFill/>
        </p:spPr>
        <p:txBody>
          <a:bodyPr wrap="square" lIns="91438" tIns="45719" rIns="91438" bIns="45719" rtlCol="0" anchor="t">
            <a:spAutoFit/>
          </a:bodyPr>
          <a:lstStyle/>
          <a:p>
            <a:pPr algn="ctr">
              <a:defRPr/>
            </a:pPr>
            <a:r>
              <a:rPr lang="en-US" sz="1050">
                <a:solidFill>
                  <a:schemeClr val="tx1">
                    <a:lumMod val="75000"/>
                    <a:lumOff val="25000"/>
                  </a:schemeClr>
                </a:solidFill>
                <a:latin typeface="Gotham Book" pitchFamily="50" charset="0"/>
                <a:ea typeface="Gotham Bold" charset="0"/>
                <a:cs typeface="Gotham Book" pitchFamily="50" charset="0"/>
              </a:rPr>
              <a:t>Guarantees</a:t>
            </a:r>
          </a:p>
          <a:p>
            <a:pPr algn="ctr">
              <a:defRPr/>
            </a:pPr>
            <a:endParaRPr lang="es-PE" sz="1050">
              <a:solidFill>
                <a:schemeClr val="tx1">
                  <a:lumMod val="75000"/>
                  <a:lumOff val="25000"/>
                </a:schemeClr>
              </a:solidFill>
              <a:latin typeface="Gotham Book" pitchFamily="2" charset="0"/>
            </a:endParaRPr>
          </a:p>
        </p:txBody>
      </p:sp>
      <p:sp>
        <p:nvSpPr>
          <p:cNvPr id="48" name="TextBox 20">
            <a:extLst>
              <a:ext uri="{FF2B5EF4-FFF2-40B4-BE49-F238E27FC236}">
                <a16:creationId xmlns:a16="http://schemas.microsoft.com/office/drawing/2014/main" id="{DCDCA27F-6542-9E4A-8DCD-D9A434990E63}"/>
              </a:ext>
            </a:extLst>
          </p:cNvPr>
          <p:cNvSpPr txBox="1"/>
          <p:nvPr/>
        </p:nvSpPr>
        <p:spPr>
          <a:xfrm>
            <a:off x="7575976" y="2653751"/>
            <a:ext cx="1254552" cy="415496"/>
          </a:xfrm>
          <a:prstGeom prst="rect">
            <a:avLst/>
          </a:prstGeom>
          <a:noFill/>
        </p:spPr>
        <p:txBody>
          <a:bodyPr wrap="square" lIns="91438" tIns="45719" rIns="91438" bIns="45719" rtlCol="0">
            <a:spAutoFit/>
          </a:bodyPr>
          <a:lstStyle/>
          <a:p>
            <a:pPr algn="ctr">
              <a:defRPr/>
            </a:pPr>
            <a:r>
              <a:rPr lang="en-US" sz="1050">
                <a:solidFill>
                  <a:schemeClr val="tx1">
                    <a:lumMod val="75000"/>
                    <a:lumOff val="25000"/>
                  </a:schemeClr>
                </a:solidFill>
                <a:latin typeface="Gotham Book" pitchFamily="2" charset="0"/>
                <a:cs typeface="Gotham Book" pitchFamily="2" charset="0"/>
              </a:rPr>
              <a:t>Blended Finance</a:t>
            </a:r>
          </a:p>
        </p:txBody>
      </p:sp>
      <p:sp>
        <p:nvSpPr>
          <p:cNvPr id="49" name="TextBox 21">
            <a:extLst>
              <a:ext uri="{FF2B5EF4-FFF2-40B4-BE49-F238E27FC236}">
                <a16:creationId xmlns:a16="http://schemas.microsoft.com/office/drawing/2014/main" id="{8B93A0E8-90A3-6F47-AB54-DD6DF7A1D66E}"/>
              </a:ext>
            </a:extLst>
          </p:cNvPr>
          <p:cNvSpPr txBox="1"/>
          <p:nvPr/>
        </p:nvSpPr>
        <p:spPr>
          <a:xfrm>
            <a:off x="9375405" y="2638035"/>
            <a:ext cx="1256615" cy="415496"/>
          </a:xfrm>
          <a:prstGeom prst="rect">
            <a:avLst/>
          </a:prstGeom>
          <a:noFill/>
          <a:ln>
            <a:noFill/>
          </a:ln>
        </p:spPr>
        <p:txBody>
          <a:bodyPr wrap="square" lIns="91438" tIns="45719" rIns="91438" bIns="45719" rtlCol="0" anchor="t">
            <a:spAutoFit/>
          </a:bodyPr>
          <a:lstStyle/>
          <a:p>
            <a:pPr lvl="0" algn="ctr">
              <a:defRPr/>
            </a:pPr>
            <a:r>
              <a:rPr lang="en-US" sz="1050">
                <a:solidFill>
                  <a:schemeClr val="tx1">
                    <a:lumMod val="75000"/>
                    <a:lumOff val="25000"/>
                  </a:schemeClr>
                </a:solidFill>
                <a:latin typeface="Gotham Book" pitchFamily="50" charset="0"/>
                <a:ea typeface="Gotham Bold" charset="0"/>
                <a:cs typeface="Gotham Book" pitchFamily="50" charset="0"/>
              </a:rPr>
              <a:t>Resource </a:t>
            </a:r>
          </a:p>
          <a:p>
            <a:pPr lvl="0" algn="ctr">
              <a:defRPr/>
            </a:pPr>
            <a:r>
              <a:rPr lang="en-US" sz="1050">
                <a:solidFill>
                  <a:schemeClr val="tx1">
                    <a:lumMod val="75000"/>
                    <a:lumOff val="25000"/>
                  </a:schemeClr>
                </a:solidFill>
                <a:latin typeface="Gotham Book" pitchFamily="50" charset="0"/>
                <a:ea typeface="Gotham Bold" charset="0"/>
                <a:cs typeface="Gotham Book" pitchFamily="50" charset="0"/>
              </a:rPr>
              <a:t>Mobilization</a:t>
            </a:r>
          </a:p>
        </p:txBody>
      </p:sp>
      <p:sp>
        <p:nvSpPr>
          <p:cNvPr id="50" name="TextBox 22">
            <a:extLst>
              <a:ext uri="{FF2B5EF4-FFF2-40B4-BE49-F238E27FC236}">
                <a16:creationId xmlns:a16="http://schemas.microsoft.com/office/drawing/2014/main" id="{13E8CA7A-3BFE-8B47-AF3C-4BAB7C5EA212}"/>
              </a:ext>
            </a:extLst>
          </p:cNvPr>
          <p:cNvSpPr txBox="1"/>
          <p:nvPr/>
        </p:nvSpPr>
        <p:spPr>
          <a:xfrm>
            <a:off x="681907" y="2641644"/>
            <a:ext cx="886148" cy="415496"/>
          </a:xfrm>
          <a:prstGeom prst="rect">
            <a:avLst/>
          </a:prstGeom>
          <a:noFill/>
          <a:ln>
            <a:noFill/>
          </a:ln>
        </p:spPr>
        <p:txBody>
          <a:bodyPr wrap="square" lIns="91438" tIns="45719" rIns="91438" bIns="45719" rtlCol="0" anchor="t">
            <a:spAutoFit/>
          </a:bodyPr>
          <a:lstStyle/>
          <a:p>
            <a:pPr algn="ctr">
              <a:defRPr/>
            </a:pPr>
            <a:r>
              <a:rPr lang="en-US" sz="1050">
                <a:solidFill>
                  <a:schemeClr val="tx1">
                    <a:lumMod val="75000"/>
                    <a:lumOff val="25000"/>
                  </a:schemeClr>
                </a:solidFill>
                <a:latin typeface="Gotham Book" pitchFamily="2" charset="0"/>
                <a:cs typeface="Gotham Book" pitchFamily="2" charset="0"/>
              </a:rPr>
              <a:t>Loans</a:t>
            </a:r>
          </a:p>
          <a:p>
            <a:pPr algn="ctr">
              <a:defRPr/>
            </a:pPr>
            <a:endParaRPr lang="en-US" sz="1050">
              <a:solidFill>
                <a:schemeClr val="tx1">
                  <a:lumMod val="75000"/>
                  <a:lumOff val="25000"/>
                </a:schemeClr>
              </a:solidFill>
              <a:latin typeface="Gotham Book"/>
              <a:ea typeface="Gotham Bold" charset="0"/>
              <a:cs typeface="Gotham Book" pitchFamily="50" charset="0"/>
            </a:endParaRPr>
          </a:p>
        </p:txBody>
      </p:sp>
      <p:sp>
        <p:nvSpPr>
          <p:cNvPr id="51" name="TextBox 23">
            <a:extLst>
              <a:ext uri="{FF2B5EF4-FFF2-40B4-BE49-F238E27FC236}">
                <a16:creationId xmlns:a16="http://schemas.microsoft.com/office/drawing/2014/main" id="{3F59BE20-185E-FF4B-8A24-B00A7B6C6F3F}"/>
              </a:ext>
            </a:extLst>
          </p:cNvPr>
          <p:cNvSpPr txBox="1"/>
          <p:nvPr/>
        </p:nvSpPr>
        <p:spPr>
          <a:xfrm>
            <a:off x="2594270" y="2656290"/>
            <a:ext cx="1413644" cy="577079"/>
          </a:xfrm>
          <a:prstGeom prst="rect">
            <a:avLst/>
          </a:prstGeom>
          <a:noFill/>
          <a:ln>
            <a:noFill/>
          </a:ln>
        </p:spPr>
        <p:txBody>
          <a:bodyPr wrap="square" lIns="91438" tIns="45719" rIns="91438" bIns="45719" rtlCol="0" anchor="t">
            <a:spAutoFit/>
          </a:bodyPr>
          <a:lstStyle/>
          <a:p>
            <a:pPr lvl="0" algn="ctr">
              <a:defRPr/>
            </a:pPr>
            <a:r>
              <a:rPr lang="en-US" sz="1050">
                <a:solidFill>
                  <a:schemeClr val="tx1">
                    <a:lumMod val="75000"/>
                    <a:lumOff val="25000"/>
                  </a:schemeClr>
                </a:solidFill>
                <a:latin typeface="Gotham Book" pitchFamily="50" charset="0"/>
                <a:ea typeface="Gotham Bold" charset="0"/>
                <a:cs typeface="Gotham Book" pitchFamily="50" charset="0"/>
              </a:rPr>
              <a:t>Equity and Mezzanine</a:t>
            </a:r>
          </a:p>
          <a:p>
            <a:pPr lvl="0" algn="ctr">
              <a:defRPr/>
            </a:pPr>
            <a:r>
              <a:rPr lang="en-US" sz="1050">
                <a:solidFill>
                  <a:schemeClr val="tx1">
                    <a:lumMod val="75000"/>
                    <a:lumOff val="25000"/>
                  </a:schemeClr>
                </a:solidFill>
                <a:latin typeface="Gotham Book" pitchFamily="50" charset="0"/>
                <a:ea typeface="Gotham Bold" charset="0"/>
                <a:cs typeface="Gotham Book" pitchFamily="50" charset="0"/>
              </a:rPr>
              <a:t>Investments</a:t>
            </a:r>
            <a:endParaRPr lang="es-PE" sz="1050">
              <a:solidFill>
                <a:schemeClr val="tx1">
                  <a:lumMod val="75000"/>
                  <a:lumOff val="25000"/>
                </a:schemeClr>
              </a:solidFill>
              <a:latin typeface="Gotham Book"/>
              <a:ea typeface="Gotham Bold" charset="0"/>
              <a:cs typeface="Gotham Book" pitchFamily="2" charset="0"/>
            </a:endParaRPr>
          </a:p>
        </p:txBody>
      </p:sp>
      <p:sp>
        <p:nvSpPr>
          <p:cNvPr id="52" name="TextBox 28">
            <a:extLst>
              <a:ext uri="{FF2B5EF4-FFF2-40B4-BE49-F238E27FC236}">
                <a16:creationId xmlns:a16="http://schemas.microsoft.com/office/drawing/2014/main" id="{7531E2BE-0CF1-134B-A007-FC790B6DE531}"/>
              </a:ext>
            </a:extLst>
          </p:cNvPr>
          <p:cNvSpPr txBox="1"/>
          <p:nvPr/>
        </p:nvSpPr>
        <p:spPr>
          <a:xfrm>
            <a:off x="5847413" y="2665493"/>
            <a:ext cx="1966541" cy="738662"/>
          </a:xfrm>
          <a:prstGeom prst="rect">
            <a:avLst/>
          </a:prstGeom>
          <a:noFill/>
          <a:ln>
            <a:noFill/>
          </a:ln>
        </p:spPr>
        <p:txBody>
          <a:bodyPr wrap="square" lIns="91438" tIns="45719" rIns="91438" bIns="45719" rtlCol="0" anchor="t">
            <a:spAutoFit/>
          </a:bodyPr>
          <a:lstStyle/>
          <a:p>
            <a:pPr algn="ctr">
              <a:defRPr/>
            </a:pPr>
            <a:r>
              <a:rPr lang="en-US" sz="1050">
                <a:solidFill>
                  <a:schemeClr val="tx1">
                    <a:lumMod val="65000"/>
                    <a:lumOff val="35000"/>
                  </a:schemeClr>
                </a:solidFill>
                <a:latin typeface="Gotham Book"/>
                <a:ea typeface="Gotham Bold" charset="0"/>
                <a:cs typeface="Gotham Book" pitchFamily="50" charset="0"/>
              </a:rPr>
              <a:t>Capital Market Instruments </a:t>
            </a:r>
          </a:p>
          <a:p>
            <a:pPr algn="ctr">
              <a:defRPr/>
            </a:pPr>
            <a:r>
              <a:rPr lang="en-US" sz="1050">
                <a:solidFill>
                  <a:schemeClr val="tx1">
                    <a:lumMod val="65000"/>
                    <a:lumOff val="35000"/>
                  </a:schemeClr>
                </a:solidFill>
                <a:latin typeface="Gotham Book"/>
                <a:ea typeface="Gotham Bold" charset="0"/>
                <a:cs typeface="Gotham Book" pitchFamily="50" charset="0"/>
              </a:rPr>
              <a:t>&amp; Structured Finance</a:t>
            </a:r>
            <a:endParaRPr lang="en-US" sz="1050">
              <a:solidFill>
                <a:schemeClr val="tx1">
                  <a:lumMod val="65000"/>
                  <a:lumOff val="35000"/>
                </a:schemeClr>
              </a:solidFill>
              <a:latin typeface="Gotham Book" pitchFamily="50" charset="0"/>
              <a:ea typeface="Gotham Bold" charset="0"/>
              <a:cs typeface="Gotham Book" pitchFamily="50" charset="0"/>
            </a:endParaRPr>
          </a:p>
          <a:p>
            <a:pPr algn="ctr">
              <a:defRPr/>
            </a:pPr>
            <a:endParaRPr lang="es-PE" sz="1050">
              <a:solidFill>
                <a:schemeClr val="tx1">
                  <a:lumMod val="65000"/>
                  <a:lumOff val="35000"/>
                </a:schemeClr>
              </a:solidFill>
              <a:latin typeface="Gotham Book"/>
              <a:ea typeface="Gotham Bold" charset="0"/>
              <a:cs typeface="Gotham Book" pitchFamily="2" charset="0"/>
            </a:endParaRPr>
          </a:p>
        </p:txBody>
      </p:sp>
      <p:sp>
        <p:nvSpPr>
          <p:cNvPr id="53" name="TextBox 18">
            <a:extLst>
              <a:ext uri="{FF2B5EF4-FFF2-40B4-BE49-F238E27FC236}">
                <a16:creationId xmlns:a16="http://schemas.microsoft.com/office/drawing/2014/main" id="{7F005799-CAB4-D04E-82CC-F86E622C2D55}"/>
              </a:ext>
            </a:extLst>
          </p:cNvPr>
          <p:cNvSpPr txBox="1"/>
          <p:nvPr/>
        </p:nvSpPr>
        <p:spPr>
          <a:xfrm>
            <a:off x="3668449" y="5378937"/>
            <a:ext cx="1384977" cy="350863"/>
          </a:xfrm>
          <a:prstGeom prst="rect">
            <a:avLst/>
          </a:prstGeom>
          <a:noFill/>
          <a:ln>
            <a:noFill/>
          </a:ln>
        </p:spPr>
        <p:txBody>
          <a:bodyPr wrap="square" lIns="91438" tIns="45719" rIns="91438" bIns="45719" rtlCol="0" anchor="t">
            <a:spAutoFit/>
          </a:bodyPr>
          <a:lstStyle/>
          <a:p>
            <a:pPr algn="ctr">
              <a:lnSpc>
                <a:spcPct val="80000"/>
              </a:lnSpc>
              <a:defRPr/>
            </a:pPr>
            <a:r>
              <a:rPr lang="en-US" sz="1050">
                <a:solidFill>
                  <a:schemeClr val="tx1">
                    <a:lumMod val="65000"/>
                    <a:lumOff val="35000"/>
                  </a:schemeClr>
                </a:solidFill>
                <a:latin typeface="Gotham Book" pitchFamily="50" charset="0"/>
                <a:ea typeface="Gotham Bold" charset="0"/>
                <a:cs typeface="Gotham Book" pitchFamily="50" charset="0"/>
              </a:rPr>
              <a:t>Climate </a:t>
            </a:r>
          </a:p>
          <a:p>
            <a:pPr algn="ctr">
              <a:lnSpc>
                <a:spcPct val="80000"/>
              </a:lnSpc>
              <a:defRPr/>
            </a:pPr>
            <a:r>
              <a:rPr lang="en-US" sz="1050">
                <a:solidFill>
                  <a:schemeClr val="tx1">
                    <a:lumMod val="65000"/>
                    <a:lumOff val="35000"/>
                  </a:schemeClr>
                </a:solidFill>
                <a:latin typeface="Gotham Book" pitchFamily="50" charset="0"/>
                <a:ea typeface="Gotham Bold" charset="0"/>
                <a:cs typeface="Gotham Book" pitchFamily="50" charset="0"/>
              </a:rPr>
              <a:t>Change</a:t>
            </a:r>
          </a:p>
        </p:txBody>
      </p:sp>
      <p:sp>
        <p:nvSpPr>
          <p:cNvPr id="55" name="TextBox 18">
            <a:extLst>
              <a:ext uri="{FF2B5EF4-FFF2-40B4-BE49-F238E27FC236}">
                <a16:creationId xmlns:a16="http://schemas.microsoft.com/office/drawing/2014/main" id="{6BB4DEEB-B850-9248-83D6-B316822077D1}"/>
              </a:ext>
            </a:extLst>
          </p:cNvPr>
          <p:cNvSpPr txBox="1"/>
          <p:nvPr/>
        </p:nvSpPr>
        <p:spPr>
          <a:xfrm>
            <a:off x="717427" y="5388052"/>
            <a:ext cx="1599658" cy="350863"/>
          </a:xfrm>
          <a:prstGeom prst="rect">
            <a:avLst/>
          </a:prstGeom>
          <a:noFill/>
          <a:ln>
            <a:noFill/>
          </a:ln>
        </p:spPr>
        <p:txBody>
          <a:bodyPr wrap="square" lIns="91438" tIns="45719" rIns="91438" bIns="45719" rtlCol="0" anchor="t">
            <a:spAutoFit/>
          </a:bodyPr>
          <a:lstStyle/>
          <a:p>
            <a:pPr algn="ctr">
              <a:lnSpc>
                <a:spcPct val="80000"/>
              </a:lnSpc>
            </a:pPr>
            <a:r>
              <a:rPr lang="en-US" sz="1050">
                <a:solidFill>
                  <a:schemeClr val="tx1">
                    <a:lumMod val="65000"/>
                    <a:lumOff val="35000"/>
                  </a:schemeClr>
                </a:solidFill>
                <a:latin typeface="Gotham Book" pitchFamily="50" charset="0"/>
                <a:ea typeface="Gotham Bold" charset="0"/>
                <a:cs typeface="Gotham Book" pitchFamily="50" charset="0"/>
              </a:rPr>
              <a:t>Gender, Diversity and Inclusion</a:t>
            </a:r>
          </a:p>
        </p:txBody>
      </p:sp>
      <p:sp>
        <p:nvSpPr>
          <p:cNvPr id="56" name="TextBox 18">
            <a:extLst>
              <a:ext uri="{FF2B5EF4-FFF2-40B4-BE49-F238E27FC236}">
                <a16:creationId xmlns:a16="http://schemas.microsoft.com/office/drawing/2014/main" id="{A3447F06-0D71-874A-A3CA-5BE1859DA99F}"/>
              </a:ext>
            </a:extLst>
          </p:cNvPr>
          <p:cNvSpPr txBox="1"/>
          <p:nvPr/>
        </p:nvSpPr>
        <p:spPr>
          <a:xfrm>
            <a:off x="9486136" y="5364532"/>
            <a:ext cx="1966542" cy="480129"/>
          </a:xfrm>
          <a:prstGeom prst="rect">
            <a:avLst/>
          </a:prstGeom>
          <a:noFill/>
          <a:ln>
            <a:noFill/>
          </a:ln>
        </p:spPr>
        <p:txBody>
          <a:bodyPr wrap="square" lIns="91438" tIns="45719" rIns="91438" bIns="45719" rtlCol="0" anchor="t">
            <a:spAutoFit/>
          </a:bodyPr>
          <a:lstStyle/>
          <a:p>
            <a:pPr algn="ctr">
              <a:lnSpc>
                <a:spcPct val="80000"/>
              </a:lnSpc>
              <a:defRPr/>
            </a:pPr>
            <a:r>
              <a:rPr lang="en-US" sz="1050">
                <a:solidFill>
                  <a:schemeClr val="tx1">
                    <a:lumMod val="65000"/>
                    <a:lumOff val="35000"/>
                  </a:schemeClr>
                </a:solidFill>
                <a:latin typeface="Gotham Book" pitchFamily="50" charset="0"/>
                <a:ea typeface="Gotham Bold" charset="0"/>
                <a:cs typeface="Gotham Book" pitchFamily="50" charset="0"/>
              </a:rPr>
              <a:t>Corporate </a:t>
            </a:r>
          </a:p>
          <a:p>
            <a:pPr algn="ctr">
              <a:lnSpc>
                <a:spcPct val="80000"/>
              </a:lnSpc>
              <a:defRPr/>
            </a:pPr>
            <a:r>
              <a:rPr lang="en-US" sz="1050">
                <a:solidFill>
                  <a:schemeClr val="tx1">
                    <a:lumMod val="65000"/>
                    <a:lumOff val="35000"/>
                  </a:schemeClr>
                </a:solidFill>
                <a:latin typeface="Gotham Book" pitchFamily="50" charset="0"/>
                <a:ea typeface="Gotham Bold" charset="0"/>
                <a:cs typeface="Gotham Book" pitchFamily="50" charset="0"/>
              </a:rPr>
              <a:t>Governance</a:t>
            </a:r>
          </a:p>
          <a:p>
            <a:pPr algn="ctr">
              <a:lnSpc>
                <a:spcPct val="80000"/>
              </a:lnSpc>
              <a:defRPr/>
            </a:pPr>
            <a:endParaRPr lang="es-PE" sz="1050">
              <a:solidFill>
                <a:schemeClr val="tx1">
                  <a:lumMod val="65000"/>
                  <a:lumOff val="35000"/>
                </a:schemeClr>
              </a:solidFill>
              <a:latin typeface="Gotham Book" pitchFamily="2" charset="0"/>
              <a:ea typeface="Gotham Bold" charset="0"/>
              <a:cs typeface="Gotham Book" pitchFamily="2" charset="0"/>
            </a:endParaRPr>
          </a:p>
        </p:txBody>
      </p:sp>
      <p:sp>
        <p:nvSpPr>
          <p:cNvPr id="57" name="TextBox 18">
            <a:extLst>
              <a:ext uri="{FF2B5EF4-FFF2-40B4-BE49-F238E27FC236}">
                <a16:creationId xmlns:a16="http://schemas.microsoft.com/office/drawing/2014/main" id="{61C00D06-546B-974A-A2E3-6ADDD38AC2B2}"/>
              </a:ext>
            </a:extLst>
          </p:cNvPr>
          <p:cNvSpPr txBox="1"/>
          <p:nvPr/>
        </p:nvSpPr>
        <p:spPr>
          <a:xfrm>
            <a:off x="7944781" y="5377035"/>
            <a:ext cx="1863139" cy="492440"/>
          </a:xfrm>
          <a:prstGeom prst="rect">
            <a:avLst/>
          </a:prstGeom>
          <a:noFill/>
          <a:ln>
            <a:noFill/>
          </a:ln>
        </p:spPr>
        <p:txBody>
          <a:bodyPr wrap="square" lIns="91438" tIns="45719" rIns="91438" bIns="45719" rtlCol="0" anchor="t">
            <a:spAutoFit/>
          </a:bodyPr>
          <a:lstStyle/>
          <a:p>
            <a:pPr algn="ctr">
              <a:lnSpc>
                <a:spcPct val="80000"/>
              </a:lnSpc>
              <a:defRPr/>
            </a:pPr>
            <a:r>
              <a:rPr lang="en-US" sz="1050">
                <a:solidFill>
                  <a:schemeClr val="tx1">
                    <a:lumMod val="65000"/>
                    <a:lumOff val="35000"/>
                  </a:schemeClr>
                </a:solidFill>
                <a:latin typeface="Gotham Book" pitchFamily="50" charset="0"/>
                <a:ea typeface="Gotham Bold" charset="0"/>
                <a:cs typeface="Gotham Book" pitchFamily="50" charset="0"/>
              </a:rPr>
              <a:t>Environmental &amp; Social Risk Management</a:t>
            </a:r>
          </a:p>
          <a:p>
            <a:pPr algn="ctr">
              <a:lnSpc>
                <a:spcPct val="80000"/>
              </a:lnSpc>
              <a:defRPr/>
            </a:pPr>
            <a:endParaRPr lang="es-PE" sz="1050">
              <a:solidFill>
                <a:schemeClr val="tx1">
                  <a:lumMod val="65000"/>
                  <a:lumOff val="35000"/>
                </a:schemeClr>
              </a:solidFill>
              <a:latin typeface="Gotham Book"/>
              <a:ea typeface="Gotham Bold" charset="0"/>
              <a:cs typeface="Gotham Book" pitchFamily="2" charset="0"/>
            </a:endParaRPr>
          </a:p>
        </p:txBody>
      </p:sp>
      <p:sp>
        <p:nvSpPr>
          <p:cNvPr id="37" name="TextBox 18">
            <a:extLst>
              <a:ext uri="{FF2B5EF4-FFF2-40B4-BE49-F238E27FC236}">
                <a16:creationId xmlns:a16="http://schemas.microsoft.com/office/drawing/2014/main" id="{FD067169-820F-B443-8AAA-1A4757CB114C}"/>
              </a:ext>
            </a:extLst>
          </p:cNvPr>
          <p:cNvSpPr txBox="1"/>
          <p:nvPr/>
        </p:nvSpPr>
        <p:spPr>
          <a:xfrm>
            <a:off x="6346045" y="5377035"/>
            <a:ext cx="1557196" cy="480129"/>
          </a:xfrm>
          <a:prstGeom prst="rect">
            <a:avLst/>
          </a:prstGeom>
          <a:noFill/>
          <a:ln>
            <a:noFill/>
          </a:ln>
        </p:spPr>
        <p:txBody>
          <a:bodyPr wrap="square" lIns="91438" tIns="45719" rIns="91438" bIns="45719" rtlCol="0" anchor="t">
            <a:spAutoFit/>
          </a:bodyPr>
          <a:lstStyle/>
          <a:p>
            <a:pPr algn="ctr">
              <a:lnSpc>
                <a:spcPct val="80000"/>
              </a:lnSpc>
              <a:defRPr/>
            </a:pPr>
            <a:r>
              <a:rPr lang="es-PE" sz="1050">
                <a:solidFill>
                  <a:schemeClr val="tx1">
                    <a:lumMod val="65000"/>
                    <a:lumOff val="35000"/>
                  </a:schemeClr>
                </a:solidFill>
                <a:latin typeface="Gotham Book" pitchFamily="2" charset="0"/>
                <a:ea typeface="Gotham Bold" charset="0"/>
                <a:cs typeface="Gotham Book" pitchFamily="2" charset="0"/>
              </a:rPr>
              <a:t>Public-Private Partnerships (PPP)</a:t>
            </a:r>
          </a:p>
          <a:p>
            <a:pPr algn="ctr">
              <a:lnSpc>
                <a:spcPct val="80000"/>
              </a:lnSpc>
              <a:defRPr/>
            </a:pPr>
            <a:endParaRPr lang="es-PE" sz="1050">
              <a:solidFill>
                <a:schemeClr val="tx1">
                  <a:lumMod val="65000"/>
                  <a:lumOff val="35000"/>
                </a:schemeClr>
              </a:solidFill>
              <a:latin typeface="Gotham Book" pitchFamily="2" charset="0"/>
              <a:ea typeface="Gotham Bold" charset="0"/>
              <a:cs typeface="Gotham Book" pitchFamily="2" charset="0"/>
            </a:endParaRPr>
          </a:p>
        </p:txBody>
      </p:sp>
      <p:pic>
        <p:nvPicPr>
          <p:cNvPr id="38" name="Imagen 37">
            <a:extLst>
              <a:ext uri="{FF2B5EF4-FFF2-40B4-BE49-F238E27FC236}">
                <a16:creationId xmlns:a16="http://schemas.microsoft.com/office/drawing/2014/main" id="{66E9CD34-4395-7C46-8731-A4CB2755037F}"/>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5417281" y="4697564"/>
            <a:ext cx="517446" cy="413956"/>
          </a:xfrm>
          <a:prstGeom prst="rect">
            <a:avLst/>
          </a:prstGeom>
        </p:spPr>
      </p:pic>
      <p:pic>
        <p:nvPicPr>
          <p:cNvPr id="36" name="Imagen 35">
            <a:extLst>
              <a:ext uri="{FF2B5EF4-FFF2-40B4-BE49-F238E27FC236}">
                <a16:creationId xmlns:a16="http://schemas.microsoft.com/office/drawing/2014/main" id="{47AE9D84-B607-354F-9206-F87909E7D0C8}"/>
              </a:ext>
            </a:extLst>
          </p:cNvPr>
          <p:cNvPicPr>
            <a:picLocks noChangeAspect="1"/>
          </p:cNvPicPr>
          <p:nvPr/>
        </p:nvPicPr>
        <p:blipFill>
          <a:blip r:embed="rId13"/>
          <a:stretch>
            <a:fillRect/>
          </a:stretch>
        </p:blipFill>
        <p:spPr>
          <a:xfrm>
            <a:off x="1976956" y="1963562"/>
            <a:ext cx="339480" cy="433780"/>
          </a:xfrm>
          <a:prstGeom prst="rect">
            <a:avLst/>
          </a:prstGeom>
        </p:spPr>
      </p:pic>
      <p:sp>
        <p:nvSpPr>
          <p:cNvPr id="39" name="TextBox 18">
            <a:extLst>
              <a:ext uri="{FF2B5EF4-FFF2-40B4-BE49-F238E27FC236}">
                <a16:creationId xmlns:a16="http://schemas.microsoft.com/office/drawing/2014/main" id="{9D318626-7E46-A54C-905A-4367E8AEB166}"/>
              </a:ext>
            </a:extLst>
          </p:cNvPr>
          <p:cNvSpPr txBox="1"/>
          <p:nvPr/>
        </p:nvSpPr>
        <p:spPr>
          <a:xfrm>
            <a:off x="5095016" y="5377035"/>
            <a:ext cx="1166074" cy="480129"/>
          </a:xfrm>
          <a:prstGeom prst="rect">
            <a:avLst/>
          </a:prstGeom>
          <a:noFill/>
          <a:ln>
            <a:noFill/>
          </a:ln>
        </p:spPr>
        <p:txBody>
          <a:bodyPr wrap="square" lIns="91438" tIns="45719" rIns="91438" bIns="45719" rtlCol="0" anchor="t">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PE" altLang="es-PE" sz="1050" b="0" i="0" u="none" strike="noStrike" kern="1200" cap="none" spc="0" normalizeH="0" baseline="0" noProof="0">
                <a:ln>
                  <a:noFill/>
                </a:ln>
                <a:solidFill>
                  <a:prstClr val="black">
                    <a:lumMod val="65000"/>
                    <a:lumOff val="35000"/>
                  </a:prstClr>
                </a:solidFill>
                <a:effectLst/>
                <a:uLnTx/>
                <a:uFillTx/>
                <a:latin typeface="Gotham Book" pitchFamily="2" charset="0"/>
                <a:ea typeface="Gotham Bold"/>
                <a:cs typeface="Gotham Book" pitchFamily="2" charset="0"/>
              </a:rPr>
              <a:t>MSMEs and Sustainability</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s-PE" altLang="es-PE" sz="1050" b="0" i="0" u="none" strike="noStrike" kern="1200" cap="none" spc="0" normalizeH="0" baseline="0" noProof="0">
              <a:ln>
                <a:noFill/>
              </a:ln>
              <a:solidFill>
                <a:prstClr val="black">
                  <a:lumMod val="65000"/>
                  <a:lumOff val="35000"/>
                </a:prstClr>
              </a:solidFill>
              <a:effectLst/>
              <a:uLnTx/>
              <a:uFillTx/>
              <a:latin typeface="Gotham Book" pitchFamily="2" charset="0"/>
              <a:ea typeface="Gotham Bold"/>
              <a:cs typeface="Gotham Book" pitchFamily="2" charset="0"/>
            </a:endParaRPr>
          </a:p>
        </p:txBody>
      </p:sp>
      <p:pic>
        <p:nvPicPr>
          <p:cNvPr id="40" name="Picture 8">
            <a:extLst>
              <a:ext uri="{FF2B5EF4-FFF2-40B4-BE49-F238E27FC236}">
                <a16:creationId xmlns:a16="http://schemas.microsoft.com/office/drawing/2014/main" id="{BA629207-086B-3F4B-B385-F03BA29989A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845651" y="4622876"/>
            <a:ext cx="535666" cy="535666"/>
          </a:xfrm>
          <a:prstGeom prst="rect">
            <a:avLst/>
          </a:prstGeom>
        </p:spPr>
      </p:pic>
      <p:pic>
        <p:nvPicPr>
          <p:cNvPr id="41" name="Imagen 40">
            <a:extLst>
              <a:ext uri="{FF2B5EF4-FFF2-40B4-BE49-F238E27FC236}">
                <a16:creationId xmlns:a16="http://schemas.microsoft.com/office/drawing/2014/main" id="{CA6CCFE0-5CEE-5043-8F36-93EA24548ABD}"/>
              </a:ext>
            </a:extLst>
          </p:cNvPr>
          <p:cNvPicPr>
            <a:picLocks noChangeAspect="1"/>
          </p:cNvPicPr>
          <p:nvPr/>
        </p:nvPicPr>
        <p:blipFill>
          <a:blip r:embed="rId15"/>
          <a:srcRect/>
          <a:stretch/>
        </p:blipFill>
        <p:spPr>
          <a:xfrm>
            <a:off x="1250260" y="4730985"/>
            <a:ext cx="517446" cy="415275"/>
          </a:xfrm>
          <a:prstGeom prst="rect">
            <a:avLst/>
          </a:prstGeom>
        </p:spPr>
      </p:pic>
      <p:pic>
        <p:nvPicPr>
          <p:cNvPr id="11" name="Picture 10" descr="Icon&#10;&#10;Description automatically generated">
            <a:extLst>
              <a:ext uri="{FF2B5EF4-FFF2-40B4-BE49-F238E27FC236}">
                <a16:creationId xmlns:a16="http://schemas.microsoft.com/office/drawing/2014/main" id="{3F1A7076-EE12-F64E-B073-930FF17C810A}"/>
              </a:ext>
            </a:extLst>
          </p:cNvPr>
          <p:cNvPicPr>
            <a:picLocks noChangeAspect="1"/>
          </p:cNvPicPr>
          <p:nvPr/>
        </p:nvPicPr>
        <p:blipFill>
          <a:blip r:embed="rId16"/>
          <a:stretch>
            <a:fillRect/>
          </a:stretch>
        </p:blipFill>
        <p:spPr>
          <a:xfrm>
            <a:off x="2605101" y="4516525"/>
            <a:ext cx="827428" cy="804259"/>
          </a:xfrm>
          <a:prstGeom prst="rect">
            <a:avLst/>
          </a:prstGeom>
        </p:spPr>
      </p:pic>
      <p:sp>
        <p:nvSpPr>
          <p:cNvPr id="42" name="TextBox 18">
            <a:extLst>
              <a:ext uri="{FF2B5EF4-FFF2-40B4-BE49-F238E27FC236}">
                <a16:creationId xmlns:a16="http://schemas.microsoft.com/office/drawing/2014/main" id="{229E6A4E-576E-0848-9184-A88E2D4BFAED}"/>
              </a:ext>
            </a:extLst>
          </p:cNvPr>
          <p:cNvSpPr txBox="1"/>
          <p:nvPr/>
        </p:nvSpPr>
        <p:spPr>
          <a:xfrm>
            <a:off x="2217438" y="5383494"/>
            <a:ext cx="1599658" cy="350863"/>
          </a:xfrm>
          <a:prstGeom prst="rect">
            <a:avLst/>
          </a:prstGeom>
          <a:noFill/>
          <a:ln>
            <a:noFill/>
          </a:ln>
        </p:spPr>
        <p:txBody>
          <a:bodyPr wrap="square" lIns="91438" tIns="45719" rIns="91438" bIns="45719" rtlCol="0" anchor="t">
            <a:spAutoFit/>
          </a:bodyPr>
          <a:lstStyle/>
          <a:p>
            <a:pPr algn="ctr">
              <a:lnSpc>
                <a:spcPct val="80000"/>
              </a:lnSpc>
            </a:pPr>
            <a:r>
              <a:rPr lang="en-US" sz="1050">
                <a:solidFill>
                  <a:schemeClr val="tx1">
                    <a:lumMod val="65000"/>
                    <a:lumOff val="35000"/>
                  </a:schemeClr>
                </a:solidFill>
                <a:latin typeface="Gotham Book" pitchFamily="50" charset="0"/>
                <a:ea typeface="Gotham Bold" charset="0"/>
                <a:cs typeface="Gotham Book" pitchFamily="50" charset="0"/>
              </a:rPr>
              <a:t>Technology and Innovation</a:t>
            </a:r>
          </a:p>
        </p:txBody>
      </p:sp>
    </p:spTree>
    <p:extLst>
      <p:ext uri="{BB962C8B-B14F-4D97-AF65-F5344CB8AC3E}">
        <p14:creationId xmlns:p14="http://schemas.microsoft.com/office/powerpoint/2010/main" val="274116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340BD7-5D7E-F2CB-6166-DD9E00D62A07}"/>
              </a:ext>
            </a:extLst>
          </p:cNvPr>
          <p:cNvSpPr>
            <a:spLocks noGrp="1"/>
          </p:cNvSpPr>
          <p:nvPr>
            <p:ph sz="quarter" idx="11"/>
          </p:nvPr>
        </p:nvSpPr>
        <p:spPr>
          <a:xfrm>
            <a:off x="80490" y="331820"/>
            <a:ext cx="11172105" cy="582612"/>
          </a:xfrm>
        </p:spPr>
        <p:txBody>
          <a:bodyPr>
            <a:noAutofit/>
          </a:bodyPr>
          <a:lstStyle/>
          <a:p>
            <a:pPr marL="0" indent="0">
              <a:lnSpc>
                <a:spcPct val="120000"/>
              </a:lnSpc>
              <a:buNone/>
            </a:pPr>
            <a:r>
              <a:rPr lang="en-US" dirty="0">
                <a:latin typeface="Montserrat SemiBold" pitchFamily="2" charset="0"/>
              </a:rPr>
              <a:t>IDB Invest offers a single value proposition by linking </a:t>
            </a:r>
          </a:p>
          <a:p>
            <a:pPr marL="0" indent="0">
              <a:lnSpc>
                <a:spcPct val="120000"/>
              </a:lnSpc>
              <a:buNone/>
            </a:pPr>
            <a:r>
              <a:rPr lang="en-US" dirty="0">
                <a:latin typeface="Montserrat SemiBold" pitchFamily="2" charset="0"/>
              </a:rPr>
              <a:t>financial and non-financial products </a:t>
            </a:r>
          </a:p>
        </p:txBody>
      </p:sp>
      <p:sp>
        <p:nvSpPr>
          <p:cNvPr id="4" name="Rectangle 3">
            <a:extLst>
              <a:ext uri="{FF2B5EF4-FFF2-40B4-BE49-F238E27FC236}">
                <a16:creationId xmlns:a16="http://schemas.microsoft.com/office/drawing/2014/main" id="{A90A23BA-0866-12AF-2864-3B125796FAEC}"/>
              </a:ext>
            </a:extLst>
          </p:cNvPr>
          <p:cNvSpPr/>
          <p:nvPr/>
        </p:nvSpPr>
        <p:spPr>
          <a:xfrm>
            <a:off x="80490" y="1402479"/>
            <a:ext cx="10080781" cy="338554"/>
          </a:xfrm>
          <a:prstGeom prst="rect">
            <a:avLst/>
          </a:prstGeom>
        </p:spPr>
        <p:txBody>
          <a:bodyPr wrap="square" lIns="91440" tIns="45720" rIns="91440" bIns="45720" anchor="t">
            <a:spAutoFit/>
          </a:bodyPr>
          <a:lstStyle/>
          <a:p>
            <a:pPr defTabSz="457200"/>
            <a:r>
              <a:rPr lang="en-US" sz="1600" dirty="0">
                <a:solidFill>
                  <a:schemeClr val="bg1">
                    <a:lumMod val="50000"/>
                  </a:schemeClr>
                </a:solidFill>
                <a:latin typeface="Montserrat SemiBold" pitchFamily="2" charset="0"/>
                <a:cs typeface="Gotham Book" pitchFamily="50" charset="0"/>
              </a:rPr>
              <a:t>Advisory Services helps foster sustainable and inclusive impact on IDB Invest operations</a:t>
            </a:r>
          </a:p>
        </p:txBody>
      </p:sp>
      <p:sp>
        <p:nvSpPr>
          <p:cNvPr id="6" name="Rectangle 5">
            <a:extLst>
              <a:ext uri="{FF2B5EF4-FFF2-40B4-BE49-F238E27FC236}">
                <a16:creationId xmlns:a16="http://schemas.microsoft.com/office/drawing/2014/main" id="{A6736D45-06E2-1FBF-9B3E-8F52987DAF96}"/>
              </a:ext>
            </a:extLst>
          </p:cNvPr>
          <p:cNvSpPr/>
          <p:nvPr/>
        </p:nvSpPr>
        <p:spPr>
          <a:xfrm>
            <a:off x="6965412" y="4524099"/>
            <a:ext cx="3870679" cy="1763476"/>
          </a:xfrm>
          <a:prstGeom prst="rect">
            <a:avLst/>
          </a:prstGeom>
          <a:pattFill prst="wdDnDiag">
            <a:fgClr>
              <a:srgbClr val="084767"/>
            </a:fgClr>
            <a:bgClr>
              <a:srgbClr val="07547B"/>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EE63EB1-363F-C558-F157-5C3D348E825F}"/>
              </a:ext>
            </a:extLst>
          </p:cNvPr>
          <p:cNvGrpSpPr/>
          <p:nvPr/>
        </p:nvGrpSpPr>
        <p:grpSpPr>
          <a:xfrm>
            <a:off x="1525908" y="2101595"/>
            <a:ext cx="9327571" cy="3950308"/>
            <a:chOff x="4581357" y="2838593"/>
            <a:chExt cx="7293689" cy="3413867"/>
          </a:xfrm>
        </p:grpSpPr>
        <p:sp>
          <p:nvSpPr>
            <p:cNvPr id="8" name="TextBox 7">
              <a:extLst>
                <a:ext uri="{FF2B5EF4-FFF2-40B4-BE49-F238E27FC236}">
                  <a16:creationId xmlns:a16="http://schemas.microsoft.com/office/drawing/2014/main" id="{0816E1B2-D1F0-0C5B-4B52-024D844A760C}"/>
                </a:ext>
              </a:extLst>
            </p:cNvPr>
            <p:cNvSpPr txBox="1"/>
            <p:nvPr/>
          </p:nvSpPr>
          <p:spPr>
            <a:xfrm>
              <a:off x="4581357" y="4812437"/>
              <a:ext cx="1982361" cy="239383"/>
            </a:xfrm>
            <a:prstGeom prst="rect">
              <a:avLst/>
            </a:prstGeom>
            <a:noFill/>
          </p:spPr>
          <p:txBody>
            <a:bodyPr wrap="square" rtlCol="0">
              <a:spAutoFit/>
            </a:bodyPr>
            <a:lstStyle/>
            <a:p>
              <a:pPr defTabSz="457200"/>
              <a:r>
                <a:rPr lang="en-US" sz="1200" dirty="0">
                  <a:solidFill>
                    <a:srgbClr val="084767"/>
                  </a:solidFill>
                  <a:latin typeface="Montserrat SemiBold" pitchFamily="2" charset="0"/>
                  <a:cs typeface="Gotham Bold" pitchFamily="50" charset="0"/>
                </a:rPr>
                <a:t>INVESTMENT</a:t>
              </a:r>
            </a:p>
          </p:txBody>
        </p:sp>
        <p:sp>
          <p:nvSpPr>
            <p:cNvPr id="9" name="TextBox 8">
              <a:extLst>
                <a:ext uri="{FF2B5EF4-FFF2-40B4-BE49-F238E27FC236}">
                  <a16:creationId xmlns:a16="http://schemas.microsoft.com/office/drawing/2014/main" id="{FDE65B41-FEE1-1571-C52E-60EFFB377C12}"/>
                </a:ext>
              </a:extLst>
            </p:cNvPr>
            <p:cNvSpPr txBox="1"/>
            <p:nvPr/>
          </p:nvSpPr>
          <p:spPr>
            <a:xfrm>
              <a:off x="5915349" y="4812436"/>
              <a:ext cx="1235343" cy="239383"/>
            </a:xfrm>
            <a:prstGeom prst="rect">
              <a:avLst/>
            </a:prstGeom>
            <a:noFill/>
          </p:spPr>
          <p:txBody>
            <a:bodyPr wrap="square" rtlCol="0">
              <a:spAutoFit/>
            </a:bodyPr>
            <a:lstStyle>
              <a:defPPr>
                <a:defRPr lang="en-US"/>
              </a:defPPr>
              <a:lvl1pPr defTabSz="457200">
                <a:defRPr sz="1400">
                  <a:solidFill>
                    <a:srgbClr val="084767"/>
                  </a:solidFill>
                  <a:latin typeface="Gotham Bold" pitchFamily="50" charset="0"/>
                  <a:cs typeface="Gotham Bold" pitchFamily="50" charset="0"/>
                </a:defRPr>
              </a:lvl1pPr>
            </a:lstStyle>
            <a:p>
              <a:r>
                <a:rPr lang="en-US" sz="1200" dirty="0">
                  <a:latin typeface="Montserrat SemiBold" pitchFamily="2" charset="0"/>
                </a:rPr>
                <a:t>ADVICE</a:t>
              </a:r>
            </a:p>
          </p:txBody>
        </p:sp>
        <p:sp>
          <p:nvSpPr>
            <p:cNvPr id="10" name="Rectangle 9">
              <a:extLst>
                <a:ext uri="{FF2B5EF4-FFF2-40B4-BE49-F238E27FC236}">
                  <a16:creationId xmlns:a16="http://schemas.microsoft.com/office/drawing/2014/main" id="{49C1F2E9-75AF-E0B1-1189-3F2E62D51B02}"/>
                </a:ext>
              </a:extLst>
            </p:cNvPr>
            <p:cNvSpPr/>
            <p:nvPr/>
          </p:nvSpPr>
          <p:spPr>
            <a:xfrm>
              <a:off x="5399352" y="4479497"/>
              <a:ext cx="545342" cy="523220"/>
            </a:xfrm>
            <a:prstGeom prst="rect">
              <a:avLst/>
            </a:prstGeom>
          </p:spPr>
          <p:txBody>
            <a:bodyPr wrap="square">
              <a:spAutoFit/>
            </a:bodyPr>
            <a:lstStyle/>
            <a:p>
              <a:pPr algn="ctr" defTabSz="457200"/>
              <a:r>
                <a:rPr lang="en-US" sz="2400">
                  <a:solidFill>
                    <a:srgbClr val="FE5000"/>
                  </a:solidFill>
                  <a:latin typeface="Gotham Bold" pitchFamily="50" charset="0"/>
                  <a:cs typeface="Gotham Bold" pitchFamily="50" charset="0"/>
                </a:rPr>
                <a:t>+</a:t>
              </a:r>
            </a:p>
          </p:txBody>
        </p:sp>
        <p:cxnSp>
          <p:nvCxnSpPr>
            <p:cNvPr id="11" name="Elbow Connector 7">
              <a:extLst>
                <a:ext uri="{FF2B5EF4-FFF2-40B4-BE49-F238E27FC236}">
                  <a16:creationId xmlns:a16="http://schemas.microsoft.com/office/drawing/2014/main" id="{FA3638B3-16E0-48BB-0D8C-0BF412548C78}"/>
                </a:ext>
              </a:extLst>
            </p:cNvPr>
            <p:cNvCxnSpPr>
              <a:cxnSpLocks/>
            </p:cNvCxnSpPr>
            <p:nvPr/>
          </p:nvCxnSpPr>
          <p:spPr>
            <a:xfrm rot="16200000" flipH="1">
              <a:off x="7906960" y="5035328"/>
              <a:ext cx="1122415" cy="466692"/>
            </a:xfrm>
            <a:prstGeom prst="bentConnector3">
              <a:avLst>
                <a:gd name="adj1" fmla="val 50000"/>
              </a:avLst>
            </a:prstGeom>
            <a:ln>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2" name="Elbow Connector 7">
              <a:extLst>
                <a:ext uri="{FF2B5EF4-FFF2-40B4-BE49-F238E27FC236}">
                  <a16:creationId xmlns:a16="http://schemas.microsoft.com/office/drawing/2014/main" id="{98F89FE2-2837-271F-CF6E-3951D569DC85}"/>
                </a:ext>
              </a:extLst>
            </p:cNvPr>
            <p:cNvCxnSpPr>
              <a:cxnSpLocks/>
            </p:cNvCxnSpPr>
            <p:nvPr/>
          </p:nvCxnSpPr>
          <p:spPr>
            <a:xfrm rot="5400000" flipH="1" flipV="1">
              <a:off x="7923945" y="3825546"/>
              <a:ext cx="1043784" cy="415259"/>
            </a:xfrm>
            <a:prstGeom prst="bentConnector3">
              <a:avLst>
                <a:gd name="adj1" fmla="val 50000"/>
              </a:avLst>
            </a:prstGeom>
            <a:ln>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377EEF5-0DA5-C817-BB28-DF88F5628989}"/>
                </a:ext>
              </a:extLst>
            </p:cNvPr>
            <p:cNvSpPr/>
            <p:nvPr/>
          </p:nvSpPr>
          <p:spPr>
            <a:xfrm>
              <a:off x="8811325" y="2838593"/>
              <a:ext cx="3009741" cy="1507066"/>
            </a:xfrm>
            <a:prstGeom prst="rect">
              <a:avLst/>
            </a:prstGeom>
            <a:pattFill prst="wdDnDiag">
              <a:fgClr>
                <a:srgbClr val="084767"/>
              </a:fgClr>
              <a:bgClr>
                <a:srgbClr val="07547B"/>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5DBF895-DD87-9B29-B888-2679008ED07B}"/>
                </a:ext>
              </a:extLst>
            </p:cNvPr>
            <p:cNvSpPr txBox="1"/>
            <p:nvPr/>
          </p:nvSpPr>
          <p:spPr>
            <a:xfrm>
              <a:off x="8901273" y="2987346"/>
              <a:ext cx="2829843" cy="1569290"/>
            </a:xfrm>
            <a:prstGeom prst="rect">
              <a:avLst/>
            </a:prstGeom>
            <a:noFill/>
          </p:spPr>
          <p:txBody>
            <a:bodyPr wrap="square" lIns="91440" tIns="45720" rIns="91440" bIns="45720" rtlCol="0" anchor="t">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s-ES_tradnl" altLang="en-US" sz="1600" b="1" u="none" strike="noStrike" kern="1200" cap="none" spc="0" normalizeH="0" baseline="0" noProof="0" dirty="0">
                  <a:ln>
                    <a:noFill/>
                  </a:ln>
                  <a:solidFill>
                    <a:schemeClr val="bg1"/>
                  </a:solidFill>
                  <a:effectLst/>
                  <a:uLnTx/>
                  <a:uFillTx/>
                  <a:latin typeface="Montserrat SemiBold" pitchFamily="2" charset="0"/>
                  <a:cs typeface="Gotham Bold" pitchFamily="2" charset="0"/>
                </a:rPr>
                <a:t>BETTER</a:t>
              </a:r>
              <a:r>
                <a:rPr kumimoji="0" lang="es-ES_tradnl" altLang="en-US" sz="1600" u="none" strike="noStrike" kern="1200" cap="none" spc="0" normalizeH="0" baseline="0" noProof="0" dirty="0">
                  <a:ln>
                    <a:noFill/>
                  </a:ln>
                  <a:solidFill>
                    <a:schemeClr val="bg1"/>
                  </a:solidFill>
                  <a:effectLst/>
                  <a:uLnTx/>
                  <a:uFillTx/>
                  <a:latin typeface="Montserrat SemiBold" pitchFamily="2" charset="0"/>
                  <a:cs typeface="Gotham Book"/>
                </a:rPr>
                <a:t> PROJECTS</a:t>
              </a:r>
              <a:endParaRPr lang="es-ES_tradnl" altLang="en-US" sz="1600" dirty="0">
                <a:solidFill>
                  <a:srgbClr val="FE5000"/>
                </a:solidFill>
                <a:latin typeface="Montserrat SemiBold" pitchFamily="2" charset="0"/>
                <a:cs typeface="Gotham Book" pitchFamily="50" charset="0"/>
              </a:endParaRPr>
            </a:p>
            <a:p>
              <a:pPr marL="285750" marR="0" lvl="0" indent="-285750" algn="l" defTabSz="914126" rtl="0" eaLnBrk="1" fontAlgn="auto" latinLnBrk="0" hangingPunct="1">
                <a:lnSpc>
                  <a:spcPct val="100000"/>
                </a:lnSpc>
                <a:spcBef>
                  <a:spcPts val="1200"/>
                </a:spcBef>
                <a:spcAft>
                  <a:spcPts val="0"/>
                </a:spcAft>
                <a:buClr>
                  <a:srgbClr val="FA5000"/>
                </a:buClr>
                <a:buSzTx/>
                <a:buFont typeface="Arial" panose="020B0604020202020204" pitchFamily="34" charset="0"/>
                <a:buChar char="•"/>
                <a:tabLst/>
                <a:defRPr/>
              </a:pPr>
              <a:r>
                <a:rPr kumimoji="0" lang="en-US" altLang="en-US" sz="1200" u="none" strike="noStrike" kern="1200" cap="none" spc="0" normalizeH="0" baseline="0" noProof="0" dirty="0">
                  <a:ln>
                    <a:noFill/>
                  </a:ln>
                  <a:solidFill>
                    <a:schemeClr val="bg1"/>
                  </a:solidFill>
                  <a:effectLst/>
                  <a:uLnTx/>
                  <a:uFillTx/>
                  <a:latin typeface="Montserrat SemiBold" pitchFamily="2" charset="0"/>
                  <a:cs typeface="Gotham Book" pitchFamily="50" charset="0"/>
                </a:rPr>
                <a:t>Support clients by improving existing transactions</a:t>
              </a:r>
              <a:endParaRPr lang="en-US" altLang="en-US" sz="1200" u="none" strike="noStrike" kern="1200" cap="none" spc="0" normalizeH="0" baseline="0" noProof="0" dirty="0">
                <a:ln>
                  <a:noFill/>
                </a:ln>
                <a:solidFill>
                  <a:schemeClr val="bg1"/>
                </a:solidFill>
                <a:effectLst/>
                <a:uLnTx/>
                <a:uFillTx/>
                <a:latin typeface="Montserrat SemiBold" pitchFamily="2" charset="0"/>
                <a:cs typeface="Gotham Book" pitchFamily="50" charset="0"/>
              </a:endParaRPr>
            </a:p>
            <a:p>
              <a:pPr marL="285750" marR="0" lvl="0" indent="-285750" algn="l" defTabSz="914126" rtl="0" eaLnBrk="1" fontAlgn="auto" latinLnBrk="0" hangingPunct="1">
                <a:lnSpc>
                  <a:spcPct val="100000"/>
                </a:lnSpc>
                <a:spcBef>
                  <a:spcPts val="1200"/>
                </a:spcBef>
                <a:spcAft>
                  <a:spcPts val="0"/>
                </a:spcAft>
                <a:buClr>
                  <a:srgbClr val="FA5000"/>
                </a:buClr>
                <a:buSzTx/>
                <a:buFont typeface="Arial" panose="020B0604020202020204" pitchFamily="34" charset="0"/>
                <a:buChar char="•"/>
                <a:tabLst/>
                <a:defRPr/>
              </a:pPr>
              <a:r>
                <a:rPr kumimoji="0" lang="en-US" altLang="en-US" sz="1200" u="none" strike="noStrike" kern="1200" cap="none" spc="0" normalizeH="0" baseline="0" noProof="0" dirty="0">
                  <a:ln>
                    <a:noFill/>
                  </a:ln>
                  <a:solidFill>
                    <a:schemeClr val="bg1"/>
                  </a:solidFill>
                  <a:effectLst/>
                  <a:uLnTx/>
                  <a:uFillTx/>
                  <a:latin typeface="Montserrat SemiBold" pitchFamily="2" charset="0"/>
                  <a:cs typeface="Gotham Book" pitchFamily="50" charset="0"/>
                </a:rPr>
                <a:t>Identify sustainable solutions to grow clients’ business</a:t>
              </a:r>
              <a:endParaRPr lang="en-US" altLang="en-US" sz="1200" u="none" strike="noStrike" kern="1200" cap="none" spc="0" normalizeH="0" baseline="0" noProof="0" dirty="0">
                <a:ln>
                  <a:noFill/>
                </a:ln>
                <a:solidFill>
                  <a:schemeClr val="bg1"/>
                </a:solidFill>
                <a:effectLst/>
                <a:uLnTx/>
                <a:uFillTx/>
                <a:latin typeface="Montserrat SemiBold" pitchFamily="2" charset="0"/>
                <a:cs typeface="Gotham Book" pitchFamily="50" charset="0"/>
              </a:endParaRPr>
            </a:p>
            <a:p>
              <a:pPr defTabSz="914126">
                <a:defRPr/>
              </a:pPr>
              <a:endParaRPr lang="en-US" altLang="en-US" sz="1200" u="none" strike="noStrike" kern="1200" cap="none" spc="0" normalizeH="0" baseline="0" noProof="0" dirty="0">
                <a:ln>
                  <a:noFill/>
                </a:ln>
                <a:solidFill>
                  <a:srgbClr val="63666A"/>
                </a:solidFill>
                <a:effectLst/>
                <a:uLnTx/>
                <a:uFillTx/>
                <a:latin typeface="Montserrat SemiBold" pitchFamily="2" charset="0"/>
                <a:cs typeface="Gotham Book" pitchFamily="50" charset="0"/>
              </a:endParaRP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s-ES_tradnl" altLang="en-US" sz="1600" u="none" strike="noStrike" kern="1200" cap="none" spc="0" normalizeH="0" baseline="0" noProof="0" dirty="0">
                <a:ln>
                  <a:noFill/>
                </a:ln>
                <a:solidFill>
                  <a:srgbClr val="FF0000"/>
                </a:solidFill>
                <a:effectLst/>
                <a:uLnTx/>
                <a:uFillTx/>
                <a:latin typeface="Montserrat SemiBold" pitchFamily="2" charset="0"/>
                <a:cs typeface="Gotham Book"/>
              </a:endParaRPr>
            </a:p>
          </p:txBody>
        </p:sp>
        <p:sp>
          <p:nvSpPr>
            <p:cNvPr id="15" name="TextBox 14">
              <a:extLst>
                <a:ext uri="{FF2B5EF4-FFF2-40B4-BE49-F238E27FC236}">
                  <a16:creationId xmlns:a16="http://schemas.microsoft.com/office/drawing/2014/main" id="{A0437DE2-5492-5534-1EFD-3CD725542187}"/>
                </a:ext>
              </a:extLst>
            </p:cNvPr>
            <p:cNvSpPr txBox="1"/>
            <p:nvPr/>
          </p:nvSpPr>
          <p:spPr>
            <a:xfrm>
              <a:off x="8901971" y="5055544"/>
              <a:ext cx="2973075" cy="1196916"/>
            </a:xfrm>
            <a:prstGeom prst="rect">
              <a:avLst/>
            </a:prstGeom>
            <a:noFill/>
          </p:spPr>
          <p:txBody>
            <a:bodyPr wrap="square" lIns="91440" tIns="45720" rIns="91440" bIns="45720" rtlCol="0" anchor="t">
              <a:spAutoFit/>
            </a:bodyPr>
            <a:lstStyle/>
            <a:p>
              <a:pPr defTabSz="914126">
                <a:defRPr/>
              </a:pPr>
              <a:r>
                <a:rPr lang="es-ES_tradnl" altLang="en-US" sz="1600" b="1" dirty="0">
                  <a:solidFill>
                    <a:schemeClr val="bg1"/>
                  </a:solidFill>
                  <a:latin typeface="Montserrat SemiBold" pitchFamily="2" charset="0"/>
                  <a:cs typeface="Gotham Bold" pitchFamily="2" charset="0"/>
                </a:rPr>
                <a:t>BETTER </a:t>
              </a:r>
              <a:r>
                <a:rPr lang="es-ES_tradnl" altLang="en-US" sz="1600" dirty="0">
                  <a:solidFill>
                    <a:schemeClr val="bg1"/>
                  </a:solidFill>
                  <a:latin typeface="Montserrat SemiBold" pitchFamily="2" charset="0"/>
                  <a:cs typeface="Gotham Bold" pitchFamily="2" charset="0"/>
                </a:rPr>
                <a:t>MARKETS</a:t>
              </a:r>
              <a:endParaRPr lang="es-ES_tradnl" altLang="en-US" sz="1600" dirty="0">
                <a:solidFill>
                  <a:schemeClr val="bg1"/>
                </a:solidFill>
                <a:latin typeface="Montserrat SemiBold" pitchFamily="2" charset="0"/>
                <a:cs typeface="Gotham Book" pitchFamily="50" charset="0"/>
              </a:endParaRPr>
            </a:p>
            <a:p>
              <a:pPr marL="285750" indent="-285750" defTabSz="914126">
                <a:spcBef>
                  <a:spcPts val="1200"/>
                </a:spcBef>
                <a:buClr>
                  <a:srgbClr val="FA5000"/>
                </a:buClr>
                <a:buFont typeface="Arial" panose="020B0604020202020204" pitchFamily="34" charset="0"/>
                <a:buChar char="•"/>
                <a:defRPr/>
              </a:pPr>
              <a:r>
                <a:rPr lang="en-US" altLang="en-US" sz="1200" dirty="0">
                  <a:solidFill>
                    <a:schemeClr val="bg1"/>
                  </a:solidFill>
                  <a:latin typeface="Montserrat SemiBold" pitchFamily="2" charset="0"/>
                </a:rPr>
                <a:t>Help surface new investment opportunities</a:t>
              </a:r>
            </a:p>
            <a:p>
              <a:pPr marL="285750" indent="-285750" defTabSz="914126">
                <a:spcBef>
                  <a:spcPts val="1200"/>
                </a:spcBef>
                <a:buClr>
                  <a:srgbClr val="FA5000"/>
                </a:buClr>
                <a:buFont typeface="Arial" panose="020B0604020202020204" pitchFamily="34" charset="0"/>
                <a:buChar char="•"/>
                <a:defRPr/>
              </a:pPr>
              <a:r>
                <a:rPr lang="en-US" altLang="en-US" sz="1200" dirty="0">
                  <a:solidFill>
                    <a:schemeClr val="bg1"/>
                  </a:solidFill>
                  <a:latin typeface="Montserrat SemiBold" pitchFamily="2" charset="0"/>
                </a:rPr>
                <a:t>Create a positive influence in our markets</a:t>
              </a:r>
              <a:endParaRPr lang="en-US" sz="1200" dirty="0">
                <a:solidFill>
                  <a:schemeClr val="bg1"/>
                </a:solidFill>
                <a:latin typeface="Montserrat SemiBold" pitchFamily="2" charset="0"/>
              </a:endParaRPr>
            </a:p>
            <a:p>
              <a:pPr marL="285750" marR="0" lvl="0" indent="-28575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_tradnl" altLang="en-US" sz="1200" u="none" strike="noStrike" kern="1200" cap="none" spc="0" normalizeH="0" baseline="0" noProof="0" dirty="0">
                <a:ln>
                  <a:noFill/>
                </a:ln>
                <a:solidFill>
                  <a:srgbClr val="63666A"/>
                </a:solidFill>
                <a:effectLst/>
                <a:uLnTx/>
                <a:uFillTx/>
                <a:latin typeface="Montserrat SemiBold" pitchFamily="2" charset="0"/>
                <a:cs typeface="Gotham Book" pitchFamily="50" charset="0"/>
              </a:endParaRPr>
            </a:p>
          </p:txBody>
        </p:sp>
        <p:grpSp>
          <p:nvGrpSpPr>
            <p:cNvPr id="16" name="Group 15">
              <a:extLst>
                <a:ext uri="{FF2B5EF4-FFF2-40B4-BE49-F238E27FC236}">
                  <a16:creationId xmlns:a16="http://schemas.microsoft.com/office/drawing/2014/main" id="{9E278B79-B046-1C38-347A-9A2D4174C658}"/>
                </a:ext>
              </a:extLst>
            </p:cNvPr>
            <p:cNvGrpSpPr/>
            <p:nvPr/>
          </p:nvGrpSpPr>
          <p:grpSpPr>
            <a:xfrm>
              <a:off x="6640548" y="3433700"/>
              <a:ext cx="1167609" cy="1185377"/>
              <a:chOff x="3728522" y="4721648"/>
              <a:chExt cx="1900918" cy="1894389"/>
            </a:xfrm>
            <a:solidFill>
              <a:srgbClr val="63666A"/>
            </a:solidFill>
          </p:grpSpPr>
          <p:sp>
            <p:nvSpPr>
              <p:cNvPr id="26" name="Oval 25">
                <a:extLst>
                  <a:ext uri="{FF2B5EF4-FFF2-40B4-BE49-F238E27FC236}">
                    <a16:creationId xmlns:a16="http://schemas.microsoft.com/office/drawing/2014/main" id="{FA2724A5-D56E-D626-4F1F-AD411BD04CD3}"/>
                  </a:ext>
                </a:extLst>
              </p:cNvPr>
              <p:cNvSpPr/>
              <p:nvPr/>
            </p:nvSpPr>
            <p:spPr>
              <a:xfrm>
                <a:off x="3728522" y="4721648"/>
                <a:ext cx="1900918" cy="1894389"/>
              </a:xfrm>
              <a:prstGeom prst="ellipse">
                <a:avLst/>
              </a:prstGeom>
              <a:grpFill/>
              <a:ln>
                <a:solidFill>
                  <a:srgbClr val="63666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Gotham Book" pitchFamily="50" charset="0"/>
                  <a:cs typeface="Gotham Book" pitchFamily="50" charset="0"/>
                </a:endParaRPr>
              </a:p>
            </p:txBody>
          </p:sp>
          <p:pic>
            <p:nvPicPr>
              <p:cNvPr id="27" name="Graphic 26" descr="Globe">
                <a:extLst>
                  <a:ext uri="{FF2B5EF4-FFF2-40B4-BE49-F238E27FC236}">
                    <a16:creationId xmlns:a16="http://schemas.microsoft.com/office/drawing/2014/main" id="{4C49DAE3-37A1-4C1F-B59A-BE9CA3C2C7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22699" y="5254251"/>
                <a:ext cx="914401" cy="914400"/>
              </a:xfrm>
              <a:prstGeom prst="rect">
                <a:avLst/>
              </a:prstGeom>
            </p:spPr>
          </p:pic>
        </p:grpSp>
        <p:grpSp>
          <p:nvGrpSpPr>
            <p:cNvPr id="17" name="Group 16">
              <a:extLst>
                <a:ext uri="{FF2B5EF4-FFF2-40B4-BE49-F238E27FC236}">
                  <a16:creationId xmlns:a16="http://schemas.microsoft.com/office/drawing/2014/main" id="{A178FABB-699C-22A5-016B-6D9F19AA494F}"/>
                </a:ext>
              </a:extLst>
            </p:cNvPr>
            <p:cNvGrpSpPr/>
            <p:nvPr/>
          </p:nvGrpSpPr>
          <p:grpSpPr>
            <a:xfrm>
              <a:off x="4610639" y="3446255"/>
              <a:ext cx="2174384" cy="1199712"/>
              <a:chOff x="752010" y="1833752"/>
              <a:chExt cx="1543169" cy="835798"/>
            </a:xfrm>
          </p:grpSpPr>
          <p:grpSp>
            <p:nvGrpSpPr>
              <p:cNvPr id="20" name="Group 19">
                <a:extLst>
                  <a:ext uri="{FF2B5EF4-FFF2-40B4-BE49-F238E27FC236}">
                    <a16:creationId xmlns:a16="http://schemas.microsoft.com/office/drawing/2014/main" id="{B9954C76-A466-C8CB-B8A8-215B22E42851}"/>
                  </a:ext>
                </a:extLst>
              </p:cNvPr>
              <p:cNvGrpSpPr/>
              <p:nvPr/>
            </p:nvGrpSpPr>
            <p:grpSpPr>
              <a:xfrm>
                <a:off x="752010" y="1843740"/>
                <a:ext cx="828656" cy="825810"/>
                <a:chOff x="1441122" y="3681570"/>
                <a:chExt cx="1900918" cy="1894389"/>
              </a:xfrm>
            </p:grpSpPr>
            <p:sp>
              <p:nvSpPr>
                <p:cNvPr id="24" name="Oval 23">
                  <a:extLst>
                    <a:ext uri="{FF2B5EF4-FFF2-40B4-BE49-F238E27FC236}">
                      <a16:creationId xmlns:a16="http://schemas.microsoft.com/office/drawing/2014/main" id="{E8DF7857-E39C-8D19-EFCC-3DD245C3E9CA}"/>
                    </a:ext>
                  </a:extLst>
                </p:cNvPr>
                <p:cNvSpPr/>
                <p:nvPr/>
              </p:nvSpPr>
              <p:spPr>
                <a:xfrm>
                  <a:off x="1441122" y="3681570"/>
                  <a:ext cx="1900918" cy="1894389"/>
                </a:xfrm>
                <a:prstGeom prst="ellipse">
                  <a:avLst/>
                </a:prstGeom>
                <a:solidFill>
                  <a:srgbClr val="FE5000"/>
                </a:solidFill>
                <a:ln>
                  <a:solidFill>
                    <a:srgbClr val="FE5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Gotham Book" pitchFamily="50" charset="0"/>
                    <a:cs typeface="Gotham Book" pitchFamily="50" charset="0"/>
                  </a:endParaRPr>
                </a:p>
              </p:txBody>
            </p:sp>
            <p:pic>
              <p:nvPicPr>
                <p:cNvPr id="25" name="Graphic 24" descr="Money">
                  <a:extLst>
                    <a:ext uri="{FF2B5EF4-FFF2-40B4-BE49-F238E27FC236}">
                      <a16:creationId xmlns:a16="http://schemas.microsoft.com/office/drawing/2014/main" id="{FAA418D5-2530-BF67-B9F7-97CC7C9D8B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12036" y="4124428"/>
                  <a:ext cx="954093" cy="954092"/>
                </a:xfrm>
                <a:prstGeom prst="rect">
                  <a:avLst/>
                </a:prstGeom>
              </p:spPr>
            </p:pic>
          </p:grpSp>
          <p:grpSp>
            <p:nvGrpSpPr>
              <p:cNvPr id="21" name="Group 20">
                <a:extLst>
                  <a:ext uri="{FF2B5EF4-FFF2-40B4-BE49-F238E27FC236}">
                    <a16:creationId xmlns:a16="http://schemas.microsoft.com/office/drawing/2014/main" id="{1594D5D4-D292-A1CD-1018-317AE9AAF4EF}"/>
                  </a:ext>
                </a:extLst>
              </p:cNvPr>
              <p:cNvGrpSpPr/>
              <p:nvPr/>
            </p:nvGrpSpPr>
            <p:grpSpPr>
              <a:xfrm>
                <a:off x="1466522" y="1833752"/>
                <a:ext cx="828657" cy="825811"/>
                <a:chOff x="3583563" y="2656305"/>
                <a:chExt cx="1900918" cy="1894389"/>
              </a:xfrm>
              <a:solidFill>
                <a:srgbClr val="005467"/>
              </a:solidFill>
            </p:grpSpPr>
            <p:sp>
              <p:nvSpPr>
                <p:cNvPr id="22" name="Oval 21">
                  <a:extLst>
                    <a:ext uri="{FF2B5EF4-FFF2-40B4-BE49-F238E27FC236}">
                      <a16:creationId xmlns:a16="http://schemas.microsoft.com/office/drawing/2014/main" id="{0FF5EF59-078F-C282-D52A-1EC7319BBC25}"/>
                    </a:ext>
                  </a:extLst>
                </p:cNvPr>
                <p:cNvSpPr/>
                <p:nvPr/>
              </p:nvSpPr>
              <p:spPr>
                <a:xfrm>
                  <a:off x="3583563" y="2656305"/>
                  <a:ext cx="1900918" cy="1894389"/>
                </a:xfrm>
                <a:prstGeom prst="ellipse">
                  <a:avLst/>
                </a:prstGeom>
                <a:grpFill/>
                <a:ln>
                  <a:solidFill>
                    <a:srgbClr val="0054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Gotham Book" pitchFamily="50" charset="0"/>
                    <a:cs typeface="Gotham Book" pitchFamily="50" charset="0"/>
                  </a:endParaRPr>
                </a:p>
              </p:txBody>
            </p:sp>
            <p:pic>
              <p:nvPicPr>
                <p:cNvPr id="23" name="Graphic 22" descr="Lightbulb">
                  <a:extLst>
                    <a:ext uri="{FF2B5EF4-FFF2-40B4-BE49-F238E27FC236}">
                      <a16:creationId xmlns:a16="http://schemas.microsoft.com/office/drawing/2014/main" id="{808B521B-BFBD-5BC8-738D-92B2813BDA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33150" y="3161767"/>
                  <a:ext cx="914401" cy="914399"/>
                </a:xfrm>
                <a:prstGeom prst="rect">
                  <a:avLst/>
                </a:prstGeom>
              </p:spPr>
            </p:pic>
          </p:grpSp>
        </p:grpSp>
        <p:sp>
          <p:nvSpPr>
            <p:cNvPr id="18" name="Rectangle 17">
              <a:extLst>
                <a:ext uri="{FF2B5EF4-FFF2-40B4-BE49-F238E27FC236}">
                  <a16:creationId xmlns:a16="http://schemas.microsoft.com/office/drawing/2014/main" id="{73B5C4CA-6036-A655-E87D-5D201B200B8A}"/>
                </a:ext>
              </a:extLst>
            </p:cNvPr>
            <p:cNvSpPr/>
            <p:nvPr/>
          </p:nvSpPr>
          <p:spPr>
            <a:xfrm>
              <a:off x="6496632" y="4489657"/>
              <a:ext cx="545342" cy="461665"/>
            </a:xfrm>
            <a:prstGeom prst="rect">
              <a:avLst/>
            </a:prstGeom>
          </p:spPr>
          <p:txBody>
            <a:bodyPr wrap="square">
              <a:spAutoFit/>
            </a:bodyPr>
            <a:lstStyle/>
            <a:p>
              <a:pPr algn="ctr" defTabSz="457200"/>
              <a:r>
                <a:rPr lang="en-US" sz="2400">
                  <a:solidFill>
                    <a:srgbClr val="FE5000"/>
                  </a:solidFill>
                  <a:latin typeface="Gotham Bold" pitchFamily="50" charset="0"/>
                  <a:cs typeface="Gotham Bold" pitchFamily="50" charset="0"/>
                </a:rPr>
                <a:t>+</a:t>
              </a:r>
              <a:endParaRPr lang="en-US" sz="2400">
                <a:solidFill>
                  <a:srgbClr val="FE5000"/>
                </a:solidFill>
              </a:endParaRPr>
            </a:p>
          </p:txBody>
        </p:sp>
        <p:sp>
          <p:nvSpPr>
            <p:cNvPr id="19" name="TextBox 18">
              <a:extLst>
                <a:ext uri="{FF2B5EF4-FFF2-40B4-BE49-F238E27FC236}">
                  <a16:creationId xmlns:a16="http://schemas.microsoft.com/office/drawing/2014/main" id="{54F2770A-3AC7-79C0-66A5-76BD71310315}"/>
                </a:ext>
              </a:extLst>
            </p:cNvPr>
            <p:cNvSpPr txBox="1"/>
            <p:nvPr/>
          </p:nvSpPr>
          <p:spPr>
            <a:xfrm>
              <a:off x="6873145" y="4799882"/>
              <a:ext cx="1499380" cy="239383"/>
            </a:xfrm>
            <a:prstGeom prst="rect">
              <a:avLst/>
            </a:prstGeom>
            <a:noFill/>
          </p:spPr>
          <p:txBody>
            <a:bodyPr wrap="square" lIns="91440" tIns="45720" rIns="91440" bIns="45720" rtlCol="0" anchor="t">
              <a:spAutoFit/>
            </a:bodyPr>
            <a:lstStyle>
              <a:defPPr>
                <a:defRPr lang="en-US"/>
              </a:defPPr>
              <a:lvl1pPr defTabSz="457200">
                <a:defRPr sz="1400">
                  <a:solidFill>
                    <a:srgbClr val="084767"/>
                  </a:solidFill>
                  <a:latin typeface="Gotham Bold" pitchFamily="50" charset="0"/>
                  <a:cs typeface="Gotham Bold" pitchFamily="50" charset="0"/>
                </a:defRPr>
              </a:lvl1pPr>
            </a:lstStyle>
            <a:p>
              <a:r>
                <a:rPr lang="en-US" sz="1200" dirty="0">
                  <a:latin typeface="Montserrat SemiBold" pitchFamily="2" charset="0"/>
                </a:rPr>
                <a:t>KNOWLEDGE</a:t>
              </a:r>
            </a:p>
          </p:txBody>
        </p:sp>
      </p:grpSp>
      <p:pic>
        <p:nvPicPr>
          <p:cNvPr id="3" name="Picture 2" descr="A blue and black text&#10;&#10;Description automatically generated with medium confidence">
            <a:extLst>
              <a:ext uri="{FF2B5EF4-FFF2-40B4-BE49-F238E27FC236}">
                <a16:creationId xmlns:a16="http://schemas.microsoft.com/office/drawing/2014/main" id="{81466418-773F-4BA0-1F9B-964D8D0485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69642" y="236312"/>
            <a:ext cx="2241884" cy="417517"/>
          </a:xfrm>
          <a:prstGeom prst="rect">
            <a:avLst/>
          </a:prstGeom>
        </p:spPr>
      </p:pic>
    </p:spTree>
    <p:extLst>
      <p:ext uri="{BB962C8B-B14F-4D97-AF65-F5344CB8AC3E}">
        <p14:creationId xmlns:p14="http://schemas.microsoft.com/office/powerpoint/2010/main" val="2622363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D969D99DA0C84E86544DB2497A23B3" ma:contentTypeVersion="19" ma:contentTypeDescription="Create a new document." ma:contentTypeScope="" ma:versionID="bd7a459b1e11762aa04e05b9191fad55">
  <xsd:schema xmlns:xsd="http://www.w3.org/2001/XMLSchema" xmlns:xs="http://www.w3.org/2001/XMLSchema" xmlns:p="http://schemas.microsoft.com/office/2006/metadata/properties" xmlns:ns2="58cfdeb0-bea7-4c70-bf94-0ce8be93f2d8" xmlns:ns3="41179f31-5678-409a-8780-8cbc6aaad884" targetNamespace="http://schemas.microsoft.com/office/2006/metadata/properties" ma:root="true" ma:fieldsID="3c312fa1a902c0a50f09ef153328ec3e" ns2:_="" ns3:_="">
    <xsd:import namespace="58cfdeb0-bea7-4c70-bf94-0ce8be93f2d8"/>
    <xsd:import namespace="41179f31-5678-409a-8780-8cbc6aaad88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cfdeb0-bea7-4c70-bf94-0ce8be93f2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dbc461b-850d-42d8-966c-a2e5f50f7d2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image" ma:index="26"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1179f31-5678-409a-8780-8cbc6aaad88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536b2b3-2f43-4e71-9cca-5fa183252134}" ma:internalName="TaxCatchAll" ma:showField="CatchAllData" ma:web="41179f31-5678-409a-8780-8cbc6aaad8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mage xmlns="58cfdeb0-bea7-4c70-bf94-0ce8be93f2d8" xsi:nil="true"/>
    <TaxCatchAll xmlns="41179f31-5678-409a-8780-8cbc6aaad884" xsi:nil="true"/>
    <lcf76f155ced4ddcb4097134ff3c332f xmlns="58cfdeb0-bea7-4c70-bf94-0ce8be93f2d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4A41EA8-C258-4B95-9102-C0803A033059}">
  <ds:schemaRefs>
    <ds:schemaRef ds:uri="http://schemas.microsoft.com/sharepoint/v3/contenttype/forms"/>
  </ds:schemaRefs>
</ds:datastoreItem>
</file>

<file path=customXml/itemProps2.xml><?xml version="1.0" encoding="utf-8"?>
<ds:datastoreItem xmlns:ds="http://schemas.openxmlformats.org/officeDocument/2006/customXml" ds:itemID="{A5CF859C-5463-4ED9-A0C0-7333FA30FF7D}"/>
</file>

<file path=customXml/itemProps3.xml><?xml version="1.0" encoding="utf-8"?>
<ds:datastoreItem xmlns:ds="http://schemas.openxmlformats.org/officeDocument/2006/customXml" ds:itemID="{CEC1E38A-BF8E-4580-B804-D7FFD13F93B4}">
  <ds:schemaRefs>
    <ds:schemaRef ds:uri="b5df0db1-8126-4359-b9da-71915618667c"/>
    <ds:schemaRef ds:uri="http://schemas.microsoft.com/office/2006/metadata/properties"/>
    <ds:schemaRef ds:uri="http://schemas.microsoft.com/office/2006/documentManagement/types"/>
    <ds:schemaRef ds:uri="http://purl.org/dc/terms/"/>
    <ds:schemaRef ds:uri="3c3f7edc-293d-4dce-8fde-7860b76194cb"/>
    <ds:schemaRef ds:uri="http://purl.org/dc/elements/1.1/"/>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8856</TotalTime>
  <Words>1659</Words>
  <Application>Microsoft Office PowerPoint</Application>
  <PresentationFormat>Widescreen</PresentationFormat>
  <Paragraphs>263</Paragraphs>
  <Slides>27</Slides>
  <Notes>18</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27</vt:i4>
      </vt:variant>
    </vt:vector>
  </HeadingPairs>
  <TitlesOfParts>
    <vt:vector size="44" baseType="lpstr">
      <vt:lpstr>Arial</vt:lpstr>
      <vt:lpstr>Calibri</vt:lpstr>
      <vt:lpstr>Calibri Light</vt:lpstr>
      <vt:lpstr>Georgia</vt:lpstr>
      <vt:lpstr>Gotham Bold</vt:lpstr>
      <vt:lpstr>Gotham Book</vt:lpstr>
      <vt:lpstr>Gotham-Book</vt:lpstr>
      <vt:lpstr>Montserrat</vt:lpstr>
      <vt:lpstr>Montserrat Black</vt:lpstr>
      <vt:lpstr>Montserrat ExtraBold</vt:lpstr>
      <vt:lpstr>Montserrat Medium</vt:lpstr>
      <vt:lpstr>Montserrat SemiBold</vt:lpstr>
      <vt:lpstr>Roboto</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INTERVENTIONS TO INCREASE CLIMATE-RESILIENT INVESTMENTS IN BARBADOS, JAMAICA &amp; TRINIDAD &amp; TOBAGO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Inter-American Development Bank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INTERVENTIONS TO INCREASE CLIMATE-RESILIENT INVESTMENTS IN BARBADOS, JAMAICA &amp; TRINIDAD &amp; TOBAGO</dc:title>
  <dc:creator>Silvia Dangond</dc:creator>
  <cp:lastModifiedBy>Parra Meneses, Christian Rene</cp:lastModifiedBy>
  <cp:revision>2</cp:revision>
  <dcterms:created xsi:type="dcterms:W3CDTF">2024-03-06T22:53:37Z</dcterms:created>
  <dcterms:modified xsi:type="dcterms:W3CDTF">2024-05-31T20:39:13Z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0x0101008BE42BD907233743B2E58CCEBFA21EB4</vt:lpwstr>
  </property>
  <property fmtid="{D5CDD505-2E9C-101B-9397-08002B2CF9AE}" pid="3" name="MediaServiceImageTags">
    <vt:lpwstr/>
  </property>
</Properties>
</file>