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0" r:id="rId6"/>
    <p:sldId id="2439" r:id="rId7"/>
    <p:sldId id="258" r:id="rId8"/>
    <p:sldId id="2440" r:id="rId9"/>
    <p:sldId id="2434" r:id="rId10"/>
    <p:sldId id="2443" r:id="rId11"/>
    <p:sldId id="2438" r:id="rId12"/>
    <p:sldId id="24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400"/>
    <a:srgbClr val="05EE55"/>
    <a:srgbClr val="038B30"/>
    <a:srgbClr val="2F3342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948" autoAdjust="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6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3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804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77C5F-FF39-4400-9C13-0D7F04A0C78F}"/>
              </a:ext>
            </a:extLst>
          </p:cNvPr>
          <p:cNvSpPr/>
          <p:nvPr userDrawn="1"/>
        </p:nvSpPr>
        <p:spPr>
          <a:xfrm>
            <a:off x="6727371" y="54430"/>
            <a:ext cx="1238278" cy="6553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E929D-DC77-46CA-82A0-DBC67BEA93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17937-35A7-4492-BF9B-0912A22FF3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B8994-D221-4700-A133-4FCBC9C9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E36DC-B3F9-4725-94B8-EAD411EC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50108F-20E3-412D-860B-14CB1198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541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62" r:id="rId9"/>
    <p:sldLayoutId id="2147483669" r:id="rId10"/>
    <p:sldLayoutId id="2147483666" r:id="rId11"/>
    <p:sldLayoutId id="2147483670" r:id="rId12"/>
    <p:sldLayoutId id="2147483667" r:id="rId13"/>
    <p:sldLayoutId id="2147483668" r:id="rId14"/>
    <p:sldLayoutId id="2147483665" r:id="rId15"/>
    <p:sldLayoutId id="2147483671" r:id="rId16"/>
    <p:sldLayoutId id="2147483655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:a16="http://schemas.microsoft.com/office/drawing/2014/main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0"/>
            <a:ext cx="12263015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Establishing the conditions of building permits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Xavier Chevannes</a:t>
            </a:r>
          </a:p>
        </p:txBody>
      </p:sp>
      <p:pic>
        <p:nvPicPr>
          <p:cNvPr id="10" name="image1.jpg">
            <a:extLst>
              <a:ext uri="{FF2B5EF4-FFF2-40B4-BE49-F238E27FC236}">
                <a16:creationId xmlns:a16="http://schemas.microsoft.com/office/drawing/2014/main" id="{AB13F037-34DD-21FD-9C26-A8083C2490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495"/>
            <a:ext cx="1276709" cy="12685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building permit conditions?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are guidelines that govern the building construction process to ensure conformity with best practices.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conditions form part of the building permit and go in tandem with the approved drawings.</a:t>
            </a:r>
          </a:p>
          <a:p>
            <a:endParaRPr lang="en-US" dirty="0"/>
          </a:p>
        </p:txBody>
      </p:sp>
      <p:pic>
        <p:nvPicPr>
          <p:cNvPr id="5" name="Picture Placeholder 4" descr="Two Buildings" title="Two Buildings">
            <a:extLst>
              <a:ext uri="{FF2B5EF4-FFF2-40B4-BE49-F238E27FC236}">
                <a16:creationId xmlns:a16="http://schemas.microsoft.com/office/drawing/2014/main" id="{9EF82849-1FFF-4EE2-B6A4-C19B8A0830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7BB2B3-BB1E-4588-97D3-522970C829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b="1" dirty="0">
                <a:highlight>
                  <a:srgbClr val="000000"/>
                </a:highlight>
              </a:rPr>
              <a:t>The Kingston &amp; St. Andrew Municipal Corporation  </a:t>
            </a:r>
          </a:p>
          <a:p>
            <a:endParaRPr lang="en-US" dirty="0"/>
          </a:p>
        </p:txBody>
      </p:sp>
      <p:sp>
        <p:nvSpPr>
          <p:cNvPr id="10" name="Rectangle: Single Corner Snipped 9" descr="Footer accent box">
            <a:extLst>
              <a:ext uri="{FF2B5EF4-FFF2-40B4-BE49-F238E27FC236}">
                <a16:creationId xmlns:a16="http://schemas.microsoft.com/office/drawing/2014/main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C577CF-CED3-44B1-AC3E-05C2556B4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BUILDING CONDITIONS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A9FF5-7F76-43F9-8EBE-606AC1E2C5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b="1" dirty="0">
                <a:highlight>
                  <a:srgbClr val="000000"/>
                </a:highlight>
              </a:rPr>
              <a:t>The Kingston &amp; St. Andrew Municipal Corporation</a:t>
            </a:r>
          </a:p>
        </p:txBody>
      </p:sp>
      <p:sp>
        <p:nvSpPr>
          <p:cNvPr id="11" name="Rectangle: Single Corner Snipped 10" descr="Footer accent box">
            <a:extLst>
              <a:ext uri="{FF2B5EF4-FFF2-40B4-BE49-F238E27FC236}">
                <a16:creationId xmlns:a16="http://schemas.microsoft.com/office/drawing/2014/main" id="{A39C0937-57CD-4C2F-B530-516994363917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EC366-9118-4504-88CF-ABE80F98E7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898358"/>
            <a:ext cx="3464717" cy="4894431"/>
          </a:xfrm>
        </p:spPr>
        <p:txBody>
          <a:bodyPr/>
          <a:lstStyle/>
          <a:p>
            <a:r>
              <a:rPr lang="en-US" b="1" dirty="0"/>
              <a:t>A SITE DIARY</a:t>
            </a:r>
          </a:p>
          <a:p>
            <a:endParaRPr lang="en-US" b="1" dirty="0"/>
          </a:p>
          <a:p>
            <a:r>
              <a:rPr lang="en-US" dirty="0"/>
              <a:t>ADDITIONAL INSPECTIONS PAYMENTS</a:t>
            </a:r>
          </a:p>
          <a:p>
            <a:endParaRPr lang="en-US" dirty="0"/>
          </a:p>
          <a:p>
            <a:r>
              <a:rPr lang="en-US" dirty="0"/>
              <a:t>NO FURTHER DEVELOPMENT BEYOND WHAT IS APPROVED</a:t>
            </a:r>
          </a:p>
          <a:p>
            <a:endParaRPr lang="en-US" dirty="0"/>
          </a:p>
          <a:p>
            <a:r>
              <a:rPr lang="en-US" dirty="0"/>
              <a:t>TEMPORARY STRUCTURE MUST BE APPLIED FOR</a:t>
            </a:r>
          </a:p>
        </p:txBody>
      </p:sp>
      <p:pic>
        <p:nvPicPr>
          <p:cNvPr id="9" name="Picture Placeholder 8" descr="Two Buildings" title="Two Buildings">
            <a:extLst>
              <a:ext uri="{FF2B5EF4-FFF2-40B4-BE49-F238E27FC236}">
                <a16:creationId xmlns:a16="http://schemas.microsoft.com/office/drawing/2014/main" id="{422CBBF4-EF67-4184-9603-EC435F55D0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898358"/>
            <a:ext cx="3464717" cy="4894431"/>
          </a:xfrm>
        </p:spPr>
        <p:txBody>
          <a:bodyPr/>
          <a:lstStyle/>
          <a:p>
            <a:r>
              <a:rPr lang="en-US" dirty="0"/>
              <a:t>NOTIFICATIONS PRIOR TO WORKS</a:t>
            </a:r>
          </a:p>
          <a:p>
            <a:endParaRPr lang="en-US" dirty="0"/>
          </a:p>
          <a:p>
            <a:r>
              <a:rPr lang="en-US" dirty="0"/>
              <a:t>SITE MUST BE HOARDED</a:t>
            </a:r>
          </a:p>
          <a:p>
            <a:endParaRPr lang="en-US" dirty="0"/>
          </a:p>
          <a:p>
            <a:r>
              <a:rPr lang="en-US" dirty="0"/>
              <a:t>PPE USAGE</a:t>
            </a:r>
          </a:p>
          <a:p>
            <a:endParaRPr lang="en-US" dirty="0"/>
          </a:p>
          <a:p>
            <a:r>
              <a:rPr lang="en-US" dirty="0"/>
              <a:t>TRAFFIC MANAGEMENT</a:t>
            </a:r>
          </a:p>
          <a:p>
            <a:endParaRPr lang="en-US" dirty="0"/>
          </a:p>
          <a:p>
            <a:r>
              <a:rPr lang="en-US" dirty="0"/>
              <a:t>GUARD RAILS AND LADDERS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83E2DD-4F96-4CE8-A9FE-FD5DF44C4C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b="1" dirty="0">
                <a:highlight>
                  <a:srgbClr val="000000"/>
                </a:highlight>
              </a:rPr>
              <a:t>The Kingston &amp; St. Andrew Municipal Corporation</a:t>
            </a:r>
          </a:p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EF05482-0999-42B8-A27E-59AAA26FB5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74381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1DF86-6B00-49D3-9EFB-456055F79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2A4A83C-0C6B-4A7C-B582-33988B027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 fontScale="90000"/>
          </a:bodyPr>
          <a:lstStyle/>
          <a:p>
            <a:r>
              <a:rPr lang="en-US" dirty="0"/>
              <a:t>SPECIAL BUILDING CONDITIONS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b="1" dirty="0">
                <a:highlight>
                  <a:srgbClr val="000000"/>
                </a:highlight>
              </a:rPr>
              <a:t>The Kingston &amp; St. Andrew Municipal Corporation</a:t>
            </a:r>
          </a:p>
          <a:p>
            <a:endParaRPr lang="en-US" dirty="0"/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:a16="http://schemas.microsoft.com/office/drawing/2014/main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8C001EA0-C1FE-4BFF-BAE0-93D031DC21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4B28E-5E14-4A77-AD4F-C979905862B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64466" y="810130"/>
            <a:ext cx="6076915" cy="407670"/>
          </a:xfrm>
        </p:spPr>
        <p:txBody>
          <a:bodyPr/>
          <a:lstStyle/>
          <a:p>
            <a:r>
              <a:rPr lang="en-US" u="sng" dirty="0"/>
              <a:t>EARTHWORKS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039" y="1234746"/>
            <a:ext cx="6117771" cy="946980"/>
          </a:xfrm>
        </p:spPr>
        <p:txBody>
          <a:bodyPr>
            <a:normAutofit/>
          </a:bodyPr>
          <a:lstStyle/>
          <a:p>
            <a:r>
              <a:rPr lang="en-US" dirty="0"/>
              <a:t>Guidelines for terracing with and without retaining structure</a:t>
            </a:r>
          </a:p>
          <a:p>
            <a:r>
              <a:rPr lang="en-US" dirty="0"/>
              <a:t>Role of Building Inspector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919F81-09E4-41AD-9E45-21C8A7FBC2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b="1" dirty="0">
                <a:highlight>
                  <a:srgbClr val="000000"/>
                </a:highlight>
              </a:rPr>
              <a:t>The Kingston &amp; St. Andrew Municipal Corporation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6A3C9-6740-4558-AB5B-687741A63B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3A06B9A-7353-44C4-6AEF-2BADB075A5AF}"/>
              </a:ext>
            </a:extLst>
          </p:cNvPr>
          <p:cNvSpPr txBox="1">
            <a:spLocks/>
          </p:cNvSpPr>
          <p:nvPr/>
        </p:nvSpPr>
        <p:spPr>
          <a:xfrm>
            <a:off x="5444039" y="2341206"/>
            <a:ext cx="6076915" cy="4076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TOWER CRANES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03734-D781-7CA9-1821-0502BA3DE876}"/>
              </a:ext>
            </a:extLst>
          </p:cNvPr>
          <p:cNvSpPr txBox="1"/>
          <p:nvPr/>
        </p:nvSpPr>
        <p:spPr>
          <a:xfrm>
            <a:off x="5429912" y="2800186"/>
            <a:ext cx="607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Special application process and fees attached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Decommissioning plan must be stated as well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9120AE7-2F2D-D54B-254F-E7BCED74A304}"/>
              </a:ext>
            </a:extLst>
          </p:cNvPr>
          <p:cNvSpPr txBox="1">
            <a:spLocks/>
          </p:cNvSpPr>
          <p:nvPr/>
        </p:nvSpPr>
        <p:spPr>
          <a:xfrm>
            <a:off x="5429911" y="3973560"/>
            <a:ext cx="6076915" cy="4076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CONCRETE &amp; REINFORCEMENT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4FB365-7176-E0B5-C013-86F67EFA8F49}"/>
              </a:ext>
            </a:extLst>
          </p:cNvPr>
          <p:cNvSpPr txBox="1"/>
          <p:nvPr/>
        </p:nvSpPr>
        <p:spPr>
          <a:xfrm>
            <a:off x="5429911" y="4495891"/>
            <a:ext cx="535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Guidelines for concrete mix design and curing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Rebar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59734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8C001EA0-C1FE-4BFF-BAE0-93D031DC21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9902" y="46316"/>
            <a:ext cx="7249885" cy="6858000"/>
          </a:xfr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0" y="267827"/>
            <a:ext cx="7797307" cy="6200476"/>
            <a:chOff x="609600" y="391887"/>
            <a:chExt cx="7797307" cy="642788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397583" y="1393357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931566" y="669770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4B28E-5E14-4A77-AD4F-C979905862B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9212" y="933109"/>
            <a:ext cx="6076915" cy="407670"/>
          </a:xfrm>
        </p:spPr>
        <p:txBody>
          <a:bodyPr/>
          <a:lstStyle/>
          <a:p>
            <a:r>
              <a:rPr lang="en-US" u="sng" dirty="0"/>
              <a:t>RAIN-WATER HARVESTING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07" y="1510829"/>
            <a:ext cx="6117771" cy="946980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Governs tank sizing and surface types from which water can be harvested</a:t>
            </a:r>
          </a:p>
          <a:p>
            <a:r>
              <a:rPr lang="en-US" dirty="0"/>
              <a:t>Outlines standards for potable water and  non-potable water storage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919F81-09E4-41AD-9E45-21C8A7FBC2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b="1" dirty="0">
                <a:highlight>
                  <a:srgbClr val="000000"/>
                </a:highlight>
              </a:rPr>
              <a:t>The Kingston &amp; St. Andrew Municipal Corporation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6A3C9-6740-4558-AB5B-687741A63B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3A06B9A-7353-44C4-6AEF-2BADB075A5AF}"/>
              </a:ext>
            </a:extLst>
          </p:cNvPr>
          <p:cNvSpPr txBox="1">
            <a:spLocks/>
          </p:cNvSpPr>
          <p:nvPr/>
        </p:nvSpPr>
        <p:spPr>
          <a:xfrm>
            <a:off x="199212" y="2708069"/>
            <a:ext cx="6076915" cy="4076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ROAD &amp; SIDEWALK MAINTENANCE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03734-D781-7CA9-1821-0502BA3DE876}"/>
              </a:ext>
            </a:extLst>
          </p:cNvPr>
          <p:cNvSpPr txBox="1"/>
          <p:nvPr/>
        </p:nvSpPr>
        <p:spPr>
          <a:xfrm>
            <a:off x="220507" y="3159981"/>
            <a:ext cx="607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Outlines how damage to roads due to construction is treated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Outlines how to treat with possible usage of sidewalk for storage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9120AE7-2F2D-D54B-254F-E7BCED74A304}"/>
              </a:ext>
            </a:extLst>
          </p:cNvPr>
          <p:cNvSpPr txBox="1">
            <a:spLocks/>
          </p:cNvSpPr>
          <p:nvPr/>
        </p:nvSpPr>
        <p:spPr>
          <a:xfrm>
            <a:off x="199212" y="4181339"/>
            <a:ext cx="6076915" cy="4076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CONSTRUCTION MATERIALS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4FB365-7176-E0B5-C013-86F67EFA8F49}"/>
              </a:ext>
            </a:extLst>
          </p:cNvPr>
          <p:cNvSpPr txBox="1"/>
          <p:nvPr/>
        </p:nvSpPr>
        <p:spPr>
          <a:xfrm>
            <a:off x="199212" y="4615486"/>
            <a:ext cx="5357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Guidelines for the transportation and storage of said material</a:t>
            </a:r>
          </a:p>
        </p:txBody>
      </p:sp>
    </p:spTree>
    <p:extLst>
      <p:ext uri="{BB962C8B-B14F-4D97-AF65-F5344CB8AC3E}">
        <p14:creationId xmlns:p14="http://schemas.microsoft.com/office/powerpoint/2010/main" val="3477473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017221" y="2017971"/>
            <a:ext cx="5386926" cy="4150291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3A1B7-34FF-4F2F-A68D-A3D22C770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1F0EB8-D260-4FB6-ACF6-6E86B9A02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6256" y="2277979"/>
            <a:ext cx="6203769" cy="3890283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846257" y="2364998"/>
            <a:ext cx="6203769" cy="380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1200" dirty="0"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highlight>
                  <a:srgbClr val="000000"/>
                </a:highlight>
              </a:rPr>
              <a:t>The Kingston &amp; St. Andrew Municipal Corporation</a:t>
            </a:r>
          </a:p>
          <a:p>
            <a:endParaRPr lang="en-US" dirty="0"/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549DEAF-E4A0-1753-ECC1-CEAC3D930A97}"/>
              </a:ext>
            </a:extLst>
          </p:cNvPr>
          <p:cNvSpPr txBox="1">
            <a:spLocks/>
          </p:cNvSpPr>
          <p:nvPr/>
        </p:nvSpPr>
        <p:spPr>
          <a:xfrm>
            <a:off x="846257" y="2489193"/>
            <a:ext cx="6076915" cy="4076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FIRE SAFETY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1EA96-7014-230D-8DDF-655B29ABB61E}"/>
              </a:ext>
            </a:extLst>
          </p:cNvPr>
          <p:cNvSpPr txBox="1"/>
          <p:nvPr/>
        </p:nvSpPr>
        <p:spPr>
          <a:xfrm>
            <a:off x="926412" y="3021058"/>
            <a:ext cx="5996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Explains that fire security, escape, </a:t>
            </a:r>
            <a:r>
              <a:rPr lang="en-US" sz="1600" dirty="0" err="1">
                <a:solidFill>
                  <a:schemeClr val="bg1"/>
                </a:solidFill>
              </a:rPr>
              <a:t>etc</a:t>
            </a:r>
            <a:r>
              <a:rPr lang="en-US" sz="1600" dirty="0">
                <a:solidFill>
                  <a:schemeClr val="bg1"/>
                </a:solidFill>
              </a:rPr>
              <a:t> should be to the satisfaction of the Jamaica Fire Brigade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66F41F6-06B8-F4B8-0AE2-985970F6573E}"/>
              </a:ext>
            </a:extLst>
          </p:cNvPr>
          <p:cNvSpPr txBox="1">
            <a:spLocks/>
          </p:cNvSpPr>
          <p:nvPr/>
        </p:nvSpPr>
        <p:spPr>
          <a:xfrm>
            <a:off x="886333" y="3853606"/>
            <a:ext cx="6076915" cy="4076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SURFACE/STORM WATER DRAINAGE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903595-5E09-480C-94A5-82C78B6771EB}"/>
              </a:ext>
            </a:extLst>
          </p:cNvPr>
          <p:cNvSpPr txBox="1"/>
          <p:nvPr/>
        </p:nvSpPr>
        <p:spPr>
          <a:xfrm>
            <a:off x="969014" y="4471103"/>
            <a:ext cx="5996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Explains that storm water runoff should be intercepted and disposed of before reaching parochial 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Guidelines for collecting and channeling of roof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Guidelines for water from impervious surfaced except roof </a:t>
            </a:r>
          </a:p>
        </p:txBody>
      </p:sp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ceiling">
            <a:extLst>
              <a:ext uri="{FF2B5EF4-FFF2-40B4-BE49-F238E27FC236}">
                <a16:creationId xmlns:a16="http://schemas.microsoft.com/office/drawing/2014/main" id="{ECE6809B-9586-4FFC-9D20-26C51CA965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5508" y="20298"/>
            <a:ext cx="12192000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YOU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E9BAE4F-16CE-4F5D-9BC7-2CB992790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E3A4F2-29CE-4C57-A172-6A0D63EFD70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5884" y="6468303"/>
            <a:ext cx="4114800" cy="365125"/>
          </a:xfrm>
        </p:spPr>
        <p:txBody>
          <a:bodyPr/>
          <a:lstStyle/>
          <a:p>
            <a:r>
              <a:rPr lang="en-US" b="1" dirty="0">
                <a:highlight>
                  <a:srgbClr val="000000"/>
                </a:highlight>
              </a:rPr>
              <a:t>The Kingston &amp; St. Andrew Municipal Corporation</a:t>
            </a:r>
          </a:p>
          <a:p>
            <a:endParaRPr lang="en-US" dirty="0"/>
          </a:p>
        </p:txBody>
      </p:sp>
      <p:sp>
        <p:nvSpPr>
          <p:cNvPr id="25" name="Rectangle: Single Corner Snipped 24" descr="Footer accent box">
            <a:extLst>
              <a:ext uri="{FF2B5EF4-FFF2-40B4-BE49-F238E27FC236}">
                <a16:creationId xmlns:a16="http://schemas.microsoft.com/office/drawing/2014/main" id="{ADA66B68-D364-4C11-9AA9-052CEAC914E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B17F9E2-0E31-4010-80D8-F343F24E6E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357351_Dark modernist presentation_mlw -v2" id="{02C8D846-7DC8-4EFF-94D8-823DF779E3A7}" vid="{402D83F6-A512-43E7-B905-390BB489C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969D99DA0C84E86544DB2497A23B3" ma:contentTypeVersion="16" ma:contentTypeDescription="Create a new document." ma:contentTypeScope="" ma:versionID="09b7aa7951d8da369f1cb4a18fe813da">
  <xsd:schema xmlns:xsd="http://www.w3.org/2001/XMLSchema" xmlns:xs="http://www.w3.org/2001/XMLSchema" xmlns:p="http://schemas.microsoft.com/office/2006/metadata/properties" xmlns:ns2="58cfdeb0-bea7-4c70-bf94-0ce8be93f2d8" xmlns:ns3="41179f31-5678-409a-8780-8cbc6aaad884" targetNamespace="http://schemas.microsoft.com/office/2006/metadata/properties" ma:root="true" ma:fieldsID="ac0a7a37b8acba0cf3d41795bfc52888" ns2:_="" ns3:_="">
    <xsd:import namespace="58cfdeb0-bea7-4c70-bf94-0ce8be93f2d8"/>
    <xsd:import namespace="41179f31-5678-409a-8780-8cbc6aaad8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fdeb0-bea7-4c70-bf94-0ce8be93f2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bc461b-850d-42d8-966c-a2e5f50f7d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79f31-5678-409a-8780-8cbc6aaad88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36b2b3-2f43-4e71-9cca-5fa183252134}" ma:internalName="TaxCatchAll" ma:showField="CatchAllData" ma:web="41179f31-5678-409a-8780-8cbc6aaad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8cfdeb0-bea7-4c70-bf94-0ce8be93f2d8" xsi:nil="true"/>
    <TaxCatchAll xmlns="41179f31-5678-409a-8780-8cbc6aaad884" xsi:nil="true"/>
    <lcf76f155ced4ddcb4097134ff3c332f xmlns="58cfdeb0-bea7-4c70-bf94-0ce8be93f2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A0F1FB-B1B3-48EC-BFEE-FC0094A34C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32C75E-50E8-4FF9-809A-9087128DD6A0}"/>
</file>

<file path=customXml/itemProps3.xml><?xml version="1.0" encoding="utf-8"?>
<ds:datastoreItem xmlns:ds="http://schemas.openxmlformats.org/officeDocument/2006/customXml" ds:itemID="{471340EA-4D3D-470F-B5D6-C0F62307940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modernist presentation</Template>
  <TotalTime>243</TotalTime>
  <Words>326</Words>
  <Application>Microsoft Office PowerPoint</Application>
  <PresentationFormat>Widescreen</PresentationFormat>
  <Paragraphs>74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Establishing the conditions of building permits</vt:lpstr>
      <vt:lpstr>What are building permit conditions?</vt:lpstr>
      <vt:lpstr>GENERAL BUILDING CONDITIONS</vt:lpstr>
      <vt:lpstr>Title</vt:lpstr>
      <vt:lpstr>SPECIAL BUILDING CONDITIONS</vt:lpstr>
      <vt:lpstr>PowerPoint Presentation</vt:lpstr>
      <vt:lpstr>PowerPoint Presentation</vt:lpstr>
      <vt:lpstr>Title:</vt:lpstr>
      <vt:lpstr>THANK YOU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the conditions of building permits</dc:title>
  <dc:creator>Yekini Binnie</dc:creator>
  <cp:lastModifiedBy>Yekini Binnie</cp:lastModifiedBy>
  <cp:revision>2</cp:revision>
  <dcterms:created xsi:type="dcterms:W3CDTF">2022-06-09T15:45:30Z</dcterms:created>
  <dcterms:modified xsi:type="dcterms:W3CDTF">2022-06-09T19:48:41Z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0x0101001FD969D99DA0C84E86544DB2497A23B3</vt:lpwstr>
  </property>
</Properties>
</file>